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6"/>
  </p:notesMasterIdLst>
  <p:handoutMasterIdLst>
    <p:handoutMasterId r:id="rId57"/>
  </p:handoutMasterIdLst>
  <p:sldIdLst>
    <p:sldId id="322" r:id="rId5"/>
    <p:sldId id="321" r:id="rId6"/>
    <p:sldId id="320" r:id="rId7"/>
    <p:sldId id="319" r:id="rId8"/>
    <p:sldId id="318" r:id="rId9"/>
    <p:sldId id="317" r:id="rId10"/>
    <p:sldId id="316" r:id="rId11"/>
    <p:sldId id="315" r:id="rId12"/>
    <p:sldId id="314" r:id="rId13"/>
    <p:sldId id="313" r:id="rId14"/>
    <p:sldId id="312" r:id="rId15"/>
    <p:sldId id="311" r:id="rId16"/>
    <p:sldId id="323" r:id="rId17"/>
    <p:sldId id="324" r:id="rId18"/>
    <p:sldId id="325" r:id="rId19"/>
    <p:sldId id="326" r:id="rId20"/>
    <p:sldId id="327" r:id="rId21"/>
    <p:sldId id="328" r:id="rId22"/>
    <p:sldId id="329" r:id="rId23"/>
    <p:sldId id="330" r:id="rId24"/>
    <p:sldId id="331" r:id="rId25"/>
    <p:sldId id="332" r:id="rId26"/>
    <p:sldId id="336" r:id="rId27"/>
    <p:sldId id="337" r:id="rId28"/>
    <p:sldId id="335" r:id="rId29"/>
    <p:sldId id="334" r:id="rId30"/>
    <p:sldId id="333" r:id="rId31"/>
    <p:sldId id="341" r:id="rId32"/>
    <p:sldId id="340" r:id="rId33"/>
    <p:sldId id="339" r:id="rId34"/>
    <p:sldId id="338" r:id="rId35"/>
    <p:sldId id="345" r:id="rId36"/>
    <p:sldId id="344" r:id="rId37"/>
    <p:sldId id="343" r:id="rId38"/>
    <p:sldId id="342" r:id="rId39"/>
    <p:sldId id="346" r:id="rId40"/>
    <p:sldId id="347" r:id="rId41"/>
    <p:sldId id="348" r:id="rId42"/>
    <p:sldId id="349" r:id="rId43"/>
    <p:sldId id="350" r:id="rId44"/>
    <p:sldId id="351" r:id="rId45"/>
    <p:sldId id="352" r:id="rId46"/>
    <p:sldId id="353" r:id="rId47"/>
    <p:sldId id="354" r:id="rId48"/>
    <p:sldId id="355" r:id="rId49"/>
    <p:sldId id="356" r:id="rId50"/>
    <p:sldId id="357" r:id="rId51"/>
    <p:sldId id="358" r:id="rId52"/>
    <p:sldId id="359" r:id="rId53"/>
    <p:sldId id="360" r:id="rId54"/>
    <p:sldId id="310"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BF"/>
    <a:srgbClr val="0000FF"/>
    <a:srgbClr val="CC9900"/>
    <a:srgbClr val="586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66E69A-BA0B-4F8D-8EB4-5F272ED5B9B3}" v="3216" dt="2025-10-29T15:48:04.882"/>
    <p1510:client id="{ABFF466B-44BC-ED8B-0A86-4E3CA00AFD49}" v="799" dt="2025-10-29T15:47:10.522"/>
  </p1510:revLst>
</p1510:revInfo>
</file>

<file path=ppt/tableStyles.xml><?xml version="1.0" encoding="utf-8"?>
<a:tblStyleLst xmlns:a="http://schemas.openxmlformats.org/drawingml/2006/main" def="{0E3FDE45-AF77-4B5C-9715-49D594BDF05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88" autoAdjust="0"/>
  </p:normalViewPr>
  <p:slideViewPr>
    <p:cSldViewPr snapToGrid="0">
      <p:cViewPr varScale="1">
        <p:scale>
          <a:sx n="105" d="100"/>
          <a:sy n="105" d="100"/>
        </p:scale>
        <p:origin x="834" y="114"/>
      </p:cViewPr>
      <p:guideLst/>
    </p:cSldViewPr>
  </p:slideViewPr>
  <p:outlineViewPr>
    <p:cViewPr>
      <p:scale>
        <a:sx n="33" d="100"/>
        <a:sy n="33" d="100"/>
      </p:scale>
      <p:origin x="0" y="-7776"/>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6205E-B305-4B90-9534-3C5E99A0275E}" type="datetimeFigureOut">
              <a:rPr lang="en-US" smtClean="0"/>
              <a:t>11/14/2025</a:t>
            </a:fld>
            <a:endParaRPr lang="en-US" dirty="0"/>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AC623C-86E0-4A85-83FB-F4A716956FD4}" type="slidenum">
              <a:rPr lang="en-US" smtClean="0"/>
              <a:t>‹#›</a:t>
            </a:fld>
            <a:endParaRPr lang="en-US" dirty="0"/>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722F1-E430-42A1-A473-1759336AECCE}" type="datetimeFigureOut">
              <a:rPr lang="en-US" smtClean="0"/>
              <a:t>11/14/2025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D7554-D10C-4E29-B8E6-BB7111FA614F}" type="slidenum">
              <a:rPr lang="en-US" smtClean="0"/>
              <a:t>‹#›</a:t>
            </a:fld>
            <a:endParaRPr lang="en-US" dirty="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19</a:t>
            </a:fld>
            <a:endParaRPr lang="en-US" dirty="0"/>
          </a:p>
        </p:txBody>
      </p:sp>
    </p:spTree>
    <p:extLst>
      <p:ext uri="{BB962C8B-B14F-4D97-AF65-F5344CB8AC3E}">
        <p14:creationId xmlns:p14="http://schemas.microsoft.com/office/powerpoint/2010/main" val="35997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5" y="690511"/>
            <a:ext cx="5185821" cy="5253089"/>
          </a:xfrm>
        </p:spPr>
        <p:txBody>
          <a:bodyPr anchor="b">
            <a:normAutofit/>
          </a:bodyPr>
          <a:lstStyle>
            <a:lvl1pPr>
              <a:defRPr sz="6000">
                <a:solidFill>
                  <a:schemeClr val="bg1"/>
                </a:solidFill>
              </a:defRPr>
            </a:lvl1pPr>
          </a:lstStyle>
          <a:p>
            <a:r>
              <a:rPr lang="en-US" dirty="0"/>
              <a:t>Click to add title</a:t>
            </a:r>
          </a:p>
        </p:txBody>
      </p:sp>
    </p:spTree>
    <p:extLst>
      <p:ext uri="{BB962C8B-B14F-4D97-AF65-F5344CB8AC3E}">
        <p14:creationId xmlns:p14="http://schemas.microsoft.com/office/powerpoint/2010/main" val="1784555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1468814" y="2057400"/>
            <a:ext cx="3091027" cy="3867538"/>
          </a:xfrm>
        </p:spPr>
        <p:txBody>
          <a:bodyPr lIns="0">
            <a:normAutofit/>
          </a:bodyPr>
          <a:lstStyle>
            <a:lvl1pPr marL="0" indent="0">
              <a:lnSpc>
                <a:spcPct val="100000"/>
              </a:lnSpc>
              <a:spcBef>
                <a:spcPts val="0"/>
              </a:spcBef>
              <a:spcAft>
                <a:spcPts val="1200"/>
              </a:spcAft>
              <a:buNone/>
              <a:defRPr sz="2000"/>
            </a:lvl1pPr>
            <a:lvl2pPr marL="800100" indent="-342900">
              <a:lnSpc>
                <a:spcPct val="100000"/>
              </a:lnSpc>
              <a:spcBef>
                <a:spcPts val="0"/>
              </a:spcBef>
              <a:spcAft>
                <a:spcPts val="1200"/>
              </a:spcAft>
              <a:buFont typeface="Arial" panose="020B0604020202020204" pitchFamily="34" charset="0"/>
              <a:buChar char="•"/>
              <a:defRPr sz="2000"/>
            </a:lvl2pPr>
            <a:lvl3pPr marL="1257300" indent="-342900">
              <a:spcBef>
                <a:spcPts val="0"/>
              </a:spcBef>
              <a:spcAft>
                <a:spcPts val="1200"/>
              </a:spcAft>
              <a:buFont typeface="Arial" panose="020B0604020202020204" pitchFamily="34" charset="0"/>
              <a:buChar char="•"/>
              <a:defRPr sz="2000"/>
            </a:lvl3pPr>
            <a:lvl4pPr marL="1714500" indent="-342900">
              <a:spcBef>
                <a:spcPts val="0"/>
              </a:spcBef>
              <a:spcAft>
                <a:spcPts val="1200"/>
              </a:spcAft>
              <a:buFont typeface="Arial" panose="020B0604020202020204" pitchFamily="34" charset="0"/>
              <a:buChar char="•"/>
              <a:defRPr sz="2000"/>
            </a:lvl4pPr>
            <a:lvl5pPr marL="2171700" indent="-3429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able Placeholder 13">
            <a:extLst>
              <a:ext uri="{FF2B5EF4-FFF2-40B4-BE49-F238E27FC236}">
                <a16:creationId xmlns:a16="http://schemas.microsoft.com/office/drawing/2014/main" id="{EA708189-1532-1BDD-104F-4D8556146CEE}"/>
              </a:ext>
            </a:extLst>
          </p:cNvPr>
          <p:cNvSpPr>
            <a:spLocks noGrp="1"/>
          </p:cNvSpPr>
          <p:nvPr>
            <p:ph type="tbl" sz="quarter" idx="12"/>
          </p:nvPr>
        </p:nvSpPr>
        <p:spPr>
          <a:xfrm>
            <a:off x="5097463" y="2051976"/>
            <a:ext cx="6180137" cy="3867538"/>
          </a:xfrm>
        </p:spPr>
        <p:txBody>
          <a:bodyPr>
            <a:normAutofit/>
          </a:bodyPr>
          <a:lstStyle>
            <a:lvl1pPr>
              <a:defRPr sz="2000"/>
            </a:lvl1pPr>
          </a:lstStyle>
          <a:p>
            <a:r>
              <a:rPr lang="en-US"/>
              <a:t>Click icon to add table</a:t>
            </a:r>
            <a:endParaRPr lang="en-US" dirty="0"/>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6E0EC71B-95A1-C740-6B1F-F8DF02E2D1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409299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 Content 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8" name="Content Placeholder 7">
            <a:extLst>
              <a:ext uri="{FF2B5EF4-FFF2-40B4-BE49-F238E27FC236}">
                <a16:creationId xmlns:a16="http://schemas.microsoft.com/office/drawing/2014/main" id="{8B0AB10A-3CAB-D4C0-3CB1-401461802BD3}"/>
              </a:ext>
            </a:extLst>
          </p:cNvPr>
          <p:cNvSpPr>
            <a:spLocks noGrp="1"/>
          </p:cNvSpPr>
          <p:nvPr>
            <p:ph sz="quarter" idx="10" hasCustomPrompt="1"/>
          </p:nvPr>
        </p:nvSpPr>
        <p:spPr>
          <a:xfrm>
            <a:off x="1468814" y="2066731"/>
            <a:ext cx="6452876" cy="3867538"/>
          </a:xfrm>
        </p:spPr>
        <p:txBody>
          <a:bodyPr lIns="0">
            <a:normAutofit/>
          </a:bodyPr>
          <a:lstStyle>
            <a:lvl1pPr>
              <a:lnSpc>
                <a:spcPct val="100000"/>
              </a:lnSpc>
              <a:spcAft>
                <a:spcPts val="600"/>
              </a:spcAft>
              <a:defRPr sz="2000"/>
            </a:lvl1pPr>
            <a:lvl2pPr>
              <a:lnSpc>
                <a:spcPct val="100000"/>
              </a:lnSpc>
              <a:spcAft>
                <a:spcPts val="600"/>
              </a:spcAft>
              <a:defRPr sz="2000"/>
            </a:lvl2pPr>
            <a:lvl3pPr>
              <a:lnSpc>
                <a:spcPct val="100000"/>
              </a:lnSpc>
              <a:spcBef>
                <a:spcPts val="1000"/>
              </a:spcBef>
              <a:spcAft>
                <a:spcPts val="600"/>
              </a:spcAft>
              <a:defRPr sz="2000"/>
            </a:lvl3pPr>
            <a:lvl4pPr>
              <a:lnSpc>
                <a:spcPct val="100000"/>
              </a:lnSpc>
              <a:spcAft>
                <a:spcPts val="1200"/>
              </a:spcAft>
              <a:defRPr sz="2000"/>
            </a:lvl4pPr>
            <a:lvl5pP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7">
            <a:extLst>
              <a:ext uri="{FF2B5EF4-FFF2-40B4-BE49-F238E27FC236}">
                <a16:creationId xmlns:a16="http://schemas.microsoft.com/office/drawing/2014/main" id="{7DBA8ADB-B20F-8404-46AB-AF67E25C7C75}"/>
              </a:ext>
            </a:extLst>
          </p:cNvPr>
          <p:cNvSpPr>
            <a:spLocks noGrp="1"/>
          </p:cNvSpPr>
          <p:nvPr>
            <p:ph sz="quarter" idx="11" hasCustomPrompt="1"/>
          </p:nvPr>
        </p:nvSpPr>
        <p:spPr>
          <a:xfrm>
            <a:off x="8169196" y="2066731"/>
            <a:ext cx="3108391" cy="3867538"/>
          </a:xfrm>
        </p:spPr>
        <p:txBody>
          <a:bodyPr lIns="0">
            <a:normAutofit/>
          </a:bodyPr>
          <a:lstStyle>
            <a:lvl1pPr marL="0" indent="0">
              <a:lnSpc>
                <a:spcPct val="100000"/>
              </a:lnSpc>
              <a:spcAft>
                <a:spcPts val="600"/>
              </a:spcAft>
              <a:buNone/>
              <a:defRPr sz="2000"/>
            </a:lvl1pPr>
            <a:lvl2pPr marL="800100" indent="-342900">
              <a:lnSpc>
                <a:spcPct val="100000"/>
              </a:lnSpc>
              <a:spcAft>
                <a:spcPts val="600"/>
              </a:spcAft>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8814D5F7-E70A-5F97-5C8F-95B9E1B6D492}"/>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852814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ab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9" name="Table Placeholder 8">
            <a:extLst>
              <a:ext uri="{FF2B5EF4-FFF2-40B4-BE49-F238E27FC236}">
                <a16:creationId xmlns:a16="http://schemas.microsoft.com/office/drawing/2014/main" id="{CB43608F-0A38-CF4A-4B3B-F1212E786FDE}"/>
              </a:ext>
            </a:extLst>
          </p:cNvPr>
          <p:cNvSpPr>
            <a:spLocks noGrp="1"/>
          </p:cNvSpPr>
          <p:nvPr>
            <p:ph type="tbl" sz="quarter" idx="10"/>
          </p:nvPr>
        </p:nvSpPr>
        <p:spPr>
          <a:xfrm>
            <a:off x="1487488" y="2057400"/>
            <a:ext cx="9790112" cy="3886200"/>
          </a:xfrm>
        </p:spPr>
        <p:txBody>
          <a:bodyPr>
            <a:normAutofit/>
          </a:bodyPr>
          <a:lstStyle>
            <a:lvl1pPr>
              <a:defRPr sz="2400"/>
            </a:lvl1pPr>
          </a:lstStyle>
          <a:p>
            <a:r>
              <a:rPr lang="en-US"/>
              <a:t>Click icon to add table</a:t>
            </a:r>
            <a:endParaRPr lang="en-US" dirty="0"/>
          </a:p>
        </p:txBody>
      </p:sp>
      <p:sp>
        <p:nvSpPr>
          <p:cNvPr id="2" name="Slide Number Placeholder 5">
            <a:extLst>
              <a:ext uri="{FF2B5EF4-FFF2-40B4-BE49-F238E27FC236}">
                <a16:creationId xmlns:a16="http://schemas.microsoft.com/office/drawing/2014/main" id="{05DA3688-07D1-82D9-6818-C95E9A69C2F1}"/>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691357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4" y="690511"/>
            <a:ext cx="4964671" cy="5253089"/>
          </a:xfrm>
        </p:spPr>
        <p:txBody>
          <a:bodyPr anchor="b">
            <a:normAutofit/>
          </a:bodyPr>
          <a:lstStyle>
            <a:lvl1pPr>
              <a:defRPr sz="6000">
                <a:solidFill>
                  <a:schemeClr val="bg1"/>
                </a:solidFill>
              </a:defRPr>
            </a:lvl1pPr>
          </a:lstStyle>
          <a:p>
            <a:r>
              <a:rPr lang="en-US" dirty="0"/>
              <a:t>Click to add title</a:t>
            </a:r>
          </a:p>
        </p:txBody>
      </p:sp>
      <p:sp>
        <p:nvSpPr>
          <p:cNvPr id="10" name="Content Placeholder 9">
            <a:extLst>
              <a:ext uri="{FF2B5EF4-FFF2-40B4-BE49-F238E27FC236}">
                <a16:creationId xmlns:a16="http://schemas.microsoft.com/office/drawing/2014/main" id="{AD608249-3D60-D3B2-68C5-778D0EA18F2D}"/>
              </a:ext>
            </a:extLst>
          </p:cNvPr>
          <p:cNvSpPr>
            <a:spLocks noGrp="1"/>
          </p:cNvSpPr>
          <p:nvPr>
            <p:ph sz="quarter" idx="10" hasCustomPrompt="1"/>
          </p:nvPr>
        </p:nvSpPr>
        <p:spPr>
          <a:xfrm>
            <a:off x="6282286" y="690465"/>
            <a:ext cx="4784372" cy="5253089"/>
          </a:xfrm>
        </p:spPr>
        <p:txBody>
          <a:bodyPr anchor="ctr">
            <a:normAutofit/>
          </a:bodyPr>
          <a:lstStyle>
            <a:lvl1pPr marL="0" indent="0">
              <a:lnSpc>
                <a:spcPct val="100000"/>
              </a:lnSpc>
              <a:spcBef>
                <a:spcPts val="0"/>
              </a:spcBef>
              <a:spcAft>
                <a:spcPts val="1200"/>
              </a:spcAft>
              <a:buNone/>
              <a:defRPr sz="2000">
                <a:solidFill>
                  <a:schemeClr val="bg1"/>
                </a:solidFill>
              </a:defRPr>
            </a:lvl1pPr>
            <a:lvl2pPr marL="742950" indent="-285750">
              <a:lnSpc>
                <a:spcPct val="100000"/>
              </a:lnSpc>
              <a:spcBef>
                <a:spcPts val="0"/>
              </a:spcBef>
              <a:spcAft>
                <a:spcPts val="1200"/>
              </a:spcAft>
              <a:buFont typeface="Arial" panose="020B0604020202020204" pitchFamily="34" charset="0"/>
              <a:buChar char="•"/>
              <a:defRPr sz="1800">
                <a:solidFill>
                  <a:schemeClr val="bg1"/>
                </a:solidFill>
              </a:defRPr>
            </a:lvl2pPr>
            <a:lvl3pPr marL="1200150" indent="-285750">
              <a:lnSpc>
                <a:spcPct val="100000"/>
              </a:lnSpc>
              <a:spcBef>
                <a:spcPts val="0"/>
              </a:spcBef>
              <a:spcAft>
                <a:spcPts val="1200"/>
              </a:spcAft>
              <a:buFont typeface="Arial" panose="020B0604020202020204" pitchFamily="34" charset="0"/>
              <a:buChar char="•"/>
              <a:defRPr sz="1600">
                <a:solidFill>
                  <a:schemeClr val="bg1"/>
                </a:solidFill>
              </a:defRPr>
            </a:lvl3pPr>
            <a:lvl4pPr marL="1657350" indent="-285750">
              <a:lnSpc>
                <a:spcPct val="100000"/>
              </a:lnSpc>
              <a:spcBef>
                <a:spcPts val="0"/>
              </a:spcBef>
              <a:spcAft>
                <a:spcPts val="1200"/>
              </a:spcAft>
              <a:buFont typeface="Arial" panose="020B0604020202020204" pitchFamily="34" charset="0"/>
              <a:buChar char="•"/>
              <a:defRPr sz="1400">
                <a:solidFill>
                  <a:schemeClr val="bg1"/>
                </a:solidFill>
              </a:defRPr>
            </a:lvl4pPr>
            <a:lvl5pPr marL="2114550" indent="-285750">
              <a:lnSpc>
                <a:spcPct val="100000"/>
              </a:lnSpc>
              <a:spcBef>
                <a:spcPts val="0"/>
              </a:spcBef>
              <a:spcAft>
                <a:spcPts val="1200"/>
              </a:spcAft>
              <a:buFont typeface="Arial" panose="020B0604020202020204" pitchFamily="34" charset="0"/>
              <a:buChar char="•"/>
              <a:defRPr sz="14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374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55583" y="737115"/>
            <a:ext cx="4640418" cy="5407091"/>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6388461" y="737115"/>
            <a:ext cx="4449712" cy="5407091"/>
          </a:xfrm>
        </p:spPr>
        <p:txBody>
          <a:bodyPr lIns="0" tIns="0" rIns="0" bIns="0" anchor="ct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4E9F5D75-1D8F-F695-81F8-4A6D0C678215}"/>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27724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1278294"/>
            <a:ext cx="5000318" cy="4904141"/>
          </a:xfrm>
        </p:spPr>
        <p:txBody>
          <a:bodyPr anchor="b">
            <a:norm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6642169" y="-1"/>
            <a:ext cx="4635426" cy="6857999"/>
          </a:xfrm>
        </p:spPr>
        <p:txBody>
          <a:bodyPr>
            <a:normAutofit/>
          </a:bodyPr>
          <a:lstStyle>
            <a:lvl1pPr marL="0" indent="0" algn="ctr">
              <a:buNone/>
              <a:defRPr sz="2000"/>
            </a:lvl1pPr>
          </a:lstStyle>
          <a:p>
            <a:r>
              <a:rPr lang="en-US"/>
              <a:t>Click icon to add picture</a:t>
            </a:r>
            <a:endParaRPr lang="en-US" dirty="0"/>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029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3508311"/>
            <a:ext cx="9923770" cy="1438762"/>
          </a:xfrm>
        </p:spPr>
        <p:txBody>
          <a:bodyPr anchor="b">
            <a:norm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915600" y="0"/>
            <a:ext cx="10361995" cy="3429000"/>
          </a:xfrm>
        </p:spPr>
        <p:txBody>
          <a:bodyPr>
            <a:normAutofit/>
          </a:bodyPr>
          <a:lstStyle>
            <a:lvl1pPr marL="0" indent="0" algn="ctr">
              <a:buNone/>
              <a:defRPr sz="2000"/>
            </a:lvl1pPr>
          </a:lstStyle>
          <a:p>
            <a:r>
              <a:rPr lang="en-US"/>
              <a:t>Click icon to add picture</a:t>
            </a:r>
            <a:endParaRPr lang="en-US" dirty="0"/>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12">
            <a:extLst>
              <a:ext uri="{FF2B5EF4-FFF2-40B4-BE49-F238E27FC236}">
                <a16:creationId xmlns:a16="http://schemas.microsoft.com/office/drawing/2014/main" id="{D179113D-0374-3934-841E-56AD5AFCF977}"/>
              </a:ext>
            </a:extLst>
          </p:cNvPr>
          <p:cNvSpPr>
            <a:spLocks noGrp="1"/>
          </p:cNvSpPr>
          <p:nvPr>
            <p:ph type="body" sz="quarter" idx="12" hasCustomPrompt="1"/>
          </p:nvPr>
        </p:nvSpPr>
        <p:spPr>
          <a:xfrm>
            <a:off x="1353828" y="5228488"/>
            <a:ext cx="9923770" cy="1368256"/>
          </a:xfrm>
          <a:prstGeom prst="rect">
            <a:avLst/>
          </a:prstGeom>
        </p:spPr>
        <p:txBody>
          <a:bodyPr anchor="t">
            <a:normAutofit/>
          </a:bodyPr>
          <a:lstStyle>
            <a:lvl1pPr marL="0" indent="0" algn="l">
              <a:lnSpc>
                <a:spcPct val="80000"/>
              </a:lnSpc>
              <a:spcBef>
                <a:spcPts val="0"/>
              </a:spcBef>
              <a:buNone/>
              <a:defRPr sz="2000" spc="0" baseline="0">
                <a:solidFill>
                  <a:schemeClr val="tx1"/>
                </a:solidFill>
                <a:latin typeface="+mn-lt"/>
              </a:defRPr>
            </a:lvl1pPr>
          </a:lstStyle>
          <a:p>
            <a:pPr lvl="0"/>
            <a:r>
              <a:rPr lang="en-US" dirty="0"/>
              <a:t>Click to add subtitle</a:t>
            </a:r>
          </a:p>
        </p:txBody>
      </p:sp>
    </p:spTree>
    <p:extLst>
      <p:ext uri="{BB962C8B-B14F-4D97-AF65-F5344CB8AC3E}">
        <p14:creationId xmlns:p14="http://schemas.microsoft.com/office/powerpoint/2010/main" val="3227224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5" y="503852"/>
            <a:ext cx="9150675" cy="1427585"/>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50153" y="2108722"/>
            <a:ext cx="8552264" cy="4119463"/>
          </a:xfrm>
        </p:spPr>
        <p:txBody>
          <a:bodyPr lIns="0" tIns="0" rIns="0" bIns="0">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5DABAFC1-3E76-DCE6-3A6D-E0020C5BE8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37359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6"/>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7175C5-CB2F-2BAC-3704-54DCD1BF043F}"/>
              </a:ext>
            </a:extLst>
          </p:cNvPr>
          <p:cNvSpPr>
            <a:spLocks noGrp="1"/>
          </p:cNvSpPr>
          <p:nvPr>
            <p:ph type="title" hasCustomPrompt="1"/>
          </p:nvPr>
        </p:nvSpPr>
        <p:spPr>
          <a:xfrm>
            <a:off x="1038031" y="1068169"/>
            <a:ext cx="10115939" cy="2681549"/>
          </a:xfrm>
        </p:spPr>
        <p:txBody>
          <a:bodyPr anchor="b"/>
          <a:lstStyle>
            <a:lvl1pPr algn="ctr">
              <a:defRPr>
                <a:solidFill>
                  <a:schemeClr val="bg1"/>
                </a:solidFill>
              </a:defRPr>
            </a:lvl1pPr>
          </a:lstStyle>
          <a:p>
            <a:r>
              <a:rPr lang="en-US" dirty="0"/>
              <a:t>Click to add title</a:t>
            </a:r>
          </a:p>
        </p:txBody>
      </p:sp>
      <p:sp>
        <p:nvSpPr>
          <p:cNvPr id="5" name="Rectangle 4">
            <a:extLst>
              <a:ext uri="{FF2B5EF4-FFF2-40B4-BE49-F238E27FC236}">
                <a16:creationId xmlns:a16="http://schemas.microsoft.com/office/drawing/2014/main" id="{3901905E-33E7-852F-94E3-8E100B3D1E4A}"/>
              </a:ext>
              <a:ext uri="{C183D7F6-B498-43B3-948B-1728B52AA6E4}">
                <adec:decorative xmlns:adec="http://schemas.microsoft.com/office/drawing/2017/decorative" val="1"/>
              </a:ext>
            </a:extLst>
          </p:cNvPr>
          <p:cNvSpPr/>
          <p:nvPr userDrawn="1"/>
        </p:nvSpPr>
        <p:spPr>
          <a:xfrm>
            <a:off x="914400" y="914400"/>
            <a:ext cx="10363200" cy="50292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B7799F7-CBB1-9649-7D06-F7EEFD4F0183}"/>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1AFC5CA-DB29-4B8C-C004-72E4EC761C3B}"/>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2">
            <a:extLst>
              <a:ext uri="{FF2B5EF4-FFF2-40B4-BE49-F238E27FC236}">
                <a16:creationId xmlns:a16="http://schemas.microsoft.com/office/drawing/2014/main" id="{E3CB2D2A-7172-87CE-D493-DAF52D62EBFC}"/>
              </a:ext>
            </a:extLst>
          </p:cNvPr>
          <p:cNvSpPr>
            <a:spLocks noGrp="1"/>
          </p:cNvSpPr>
          <p:nvPr>
            <p:ph type="body" sz="quarter" idx="12" hasCustomPrompt="1"/>
          </p:nvPr>
        </p:nvSpPr>
        <p:spPr>
          <a:xfrm>
            <a:off x="1038031" y="4027047"/>
            <a:ext cx="10115939" cy="1762783"/>
          </a:xfrm>
          <a:prstGeom prst="rect">
            <a:avLst/>
          </a:prstGeom>
        </p:spPr>
        <p:txBody>
          <a:bodyPr anchor="t">
            <a:normAutofit/>
          </a:bodyPr>
          <a:lstStyle>
            <a:lvl1pPr marL="0" indent="0" algn="ctr">
              <a:lnSpc>
                <a:spcPct val="80000"/>
              </a:lnSpc>
              <a:spcBef>
                <a:spcPts val="0"/>
              </a:spcBef>
              <a:buNone/>
              <a:defRPr sz="2000" spc="0" baseline="0">
                <a:solidFill>
                  <a:schemeClr val="bg1"/>
                </a:solidFill>
                <a:latin typeface="+mn-lt"/>
              </a:defRPr>
            </a:lvl1pPr>
          </a:lstStyle>
          <a:p>
            <a:pPr lvl="0"/>
            <a:r>
              <a:rPr lang="en-US" dirty="0"/>
              <a:t>Click to add subtitle</a:t>
            </a:r>
          </a:p>
        </p:txBody>
      </p:sp>
    </p:spTree>
    <p:extLst>
      <p:ext uri="{BB962C8B-B14F-4D97-AF65-F5344CB8AC3E}">
        <p14:creationId xmlns:p14="http://schemas.microsoft.com/office/powerpoint/2010/main" val="2069536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ontent ">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68814" y="2057401"/>
            <a:ext cx="4627186"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668185" y="2057401"/>
            <a:ext cx="4609399"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100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1D40DF0B-6602-19D4-3110-4659C28780D5}"/>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561720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ontent 3">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4" name="Content Placeholder 7">
            <a:extLst>
              <a:ext uri="{FF2B5EF4-FFF2-40B4-BE49-F238E27FC236}">
                <a16:creationId xmlns:a16="http://schemas.microsoft.com/office/drawing/2014/main" id="{C355854D-70C0-E6E1-2A0C-284D00A21AEC}"/>
              </a:ext>
            </a:extLst>
          </p:cNvPr>
          <p:cNvSpPr>
            <a:spLocks noGrp="1"/>
          </p:cNvSpPr>
          <p:nvPr>
            <p:ph sz="quarter" idx="12" hasCustomPrompt="1"/>
          </p:nvPr>
        </p:nvSpPr>
        <p:spPr>
          <a:xfrm>
            <a:off x="1468815" y="2057401"/>
            <a:ext cx="3068678" cy="4119463"/>
          </a:xfrm>
        </p:spPr>
        <p:txBody>
          <a:bodyPr lIns="0">
            <a:normAutofit/>
          </a:bodyPr>
          <a:lstStyle>
            <a:lvl1pPr marL="320040" indent="-320040">
              <a:lnSpc>
                <a:spcPct val="100000"/>
              </a:lnSpc>
              <a:spcBef>
                <a:spcPts val="0"/>
              </a:spcBef>
              <a:spcAft>
                <a:spcPts val="1200"/>
              </a:spcAft>
              <a:buFont typeface="+mj-lt"/>
              <a:buAutoNum type="arabicPeriod"/>
              <a:defRPr sz="2000"/>
            </a:lvl1pPr>
            <a:lvl2pPr marL="457200" indent="-320040">
              <a:lnSpc>
                <a:spcPct val="100000"/>
              </a:lnSpc>
              <a:spcBef>
                <a:spcPts val="1000"/>
              </a:spcBef>
              <a:spcAft>
                <a:spcPts val="1200"/>
              </a:spcAft>
              <a:buFont typeface="+mj-lt"/>
              <a:buAutoNum type="alphaLcPeriod"/>
              <a:defRPr sz="2000"/>
            </a:lvl2pPr>
            <a:lvl3pPr marL="914400" indent="-320040">
              <a:spcBef>
                <a:spcPts val="1000"/>
              </a:spcBef>
              <a:spcAft>
                <a:spcPts val="1200"/>
              </a:spcAft>
              <a:buFont typeface="+mj-lt"/>
              <a:buAutoNum type="arabicParenR"/>
              <a:defRPr sz="2000"/>
            </a:lvl3pPr>
            <a:lvl4pPr marL="1371600" indent="-320040">
              <a:spcBef>
                <a:spcPts val="1000"/>
              </a:spcBef>
              <a:spcAft>
                <a:spcPts val="1200"/>
              </a:spcAft>
              <a:buFont typeface="+mj-lt"/>
              <a:buAutoNum type="alphaLcParenR"/>
              <a:defRPr sz="2000"/>
            </a:lvl4pPr>
            <a:lvl5pPr marL="1828800" indent="-320040">
              <a:spcBef>
                <a:spcPts val="1000"/>
              </a:spcBef>
              <a:spcAft>
                <a:spcPts val="1200"/>
              </a:spcAft>
              <a:buFont typeface="+mj-lt"/>
              <a:buAutoNum type="romanLcPeriod"/>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5191727" y="2057401"/>
            <a:ext cx="6085857"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100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D7B331F9-6D4A-5020-969F-E961AF374E19}"/>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514237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icture and Conten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8" name="Picture Placeholder 7">
            <a:extLst>
              <a:ext uri="{FF2B5EF4-FFF2-40B4-BE49-F238E27FC236}">
                <a16:creationId xmlns:a16="http://schemas.microsoft.com/office/drawing/2014/main" id="{357912CB-B8F8-1E65-094F-AD3220E6C79C}"/>
              </a:ext>
            </a:extLst>
          </p:cNvPr>
          <p:cNvSpPr>
            <a:spLocks noGrp="1"/>
          </p:cNvSpPr>
          <p:nvPr>
            <p:ph type="pic" sz="quarter" idx="12"/>
          </p:nvPr>
        </p:nvSpPr>
        <p:spPr>
          <a:xfrm>
            <a:off x="1503363" y="2061969"/>
            <a:ext cx="4592637" cy="4805362"/>
          </a:xfrm>
        </p:spPr>
        <p:txBody>
          <a:bodyPr>
            <a:normAutofit/>
          </a:bodyPr>
          <a:lstStyle>
            <a:lvl1pPr marL="0" indent="0" algn="ctr">
              <a:buNone/>
              <a:defRPr sz="2000"/>
            </a:lvl1pPr>
          </a:lstStyle>
          <a:p>
            <a:r>
              <a:rPr lang="en-US"/>
              <a:t>Click icon to add picture</a:t>
            </a:r>
            <a:endParaRPr lang="en-US" dirty="0"/>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787262" y="2052736"/>
            <a:ext cx="4490320" cy="4800598"/>
          </a:xfrm>
        </p:spPr>
        <p:txBody>
          <a:bodyPr lIns="0">
            <a:normAutofit/>
          </a:bodyPr>
          <a:lstStyle>
            <a:lvl1pPr marL="0" indent="0">
              <a:lnSpc>
                <a:spcPct val="100000"/>
              </a:lnSpc>
              <a:spcBef>
                <a:spcPts val="1000"/>
              </a:spcBef>
              <a:spcAft>
                <a:spcPts val="1200"/>
              </a:spcAft>
              <a:buNone/>
              <a:defRPr sz="2000"/>
            </a:lvl1pPr>
            <a:lvl2pPr marL="800100" indent="-342900">
              <a:lnSpc>
                <a:spcPct val="100000"/>
              </a:lnSpc>
              <a:spcBef>
                <a:spcPts val="1000"/>
              </a:spcBef>
              <a:spcAft>
                <a:spcPts val="1200"/>
              </a:spcAft>
              <a:buFont typeface="Arial" panose="020B0604020202020204" pitchFamily="34" charset="0"/>
              <a:buChar char="•"/>
              <a:defRPr sz="2000"/>
            </a:lvl2pPr>
            <a:lvl3pPr marL="1257300" indent="-342900">
              <a:spcBef>
                <a:spcPts val="1000"/>
              </a:spcBef>
              <a:spcAft>
                <a:spcPts val="1200"/>
              </a:spcAft>
              <a:buFont typeface="Arial" panose="020B0604020202020204" pitchFamily="34" charset="0"/>
              <a:buChar char="•"/>
              <a:defRPr sz="2000"/>
            </a:lvl3pPr>
            <a:lvl4pPr marL="1714500" indent="-342900">
              <a:spcBef>
                <a:spcPts val="1000"/>
              </a:spcBef>
              <a:spcAft>
                <a:spcPts val="1200"/>
              </a:spcAft>
              <a:buFont typeface="Arial" panose="020B0604020202020204" pitchFamily="34" charset="0"/>
              <a:buChar char="•"/>
              <a:defRPr sz="2000"/>
            </a:lvl4pPr>
            <a:lvl5pPr marL="2171700" indent="-3429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8809D86D-3DDE-CA24-4CAA-DF6944B9BCBB}"/>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107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82F216-62F1-7E0B-63FD-51C27CDAA1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1F31D-B959-2AD8-9208-FF08B574D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32C8C7-5C6C-400B-AEC0-4D8178161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cap="all" spc="150" baseline="0">
                <a:solidFill>
                  <a:schemeClr val="bg2">
                    <a:lumMod val="50000"/>
                  </a:schemeClr>
                </a:solidFill>
                <a:latin typeface="Univers Light" panose="020B0403020202020204" pitchFamily="34" charset="0"/>
              </a:defRPr>
            </a:lvl1pPr>
          </a:lstStyle>
          <a:p>
            <a:endParaRPr lang="en-US" dirty="0"/>
          </a:p>
        </p:txBody>
      </p:sp>
      <p:sp>
        <p:nvSpPr>
          <p:cNvPr id="5" name="Footer Placeholder 4">
            <a:extLst>
              <a:ext uri="{FF2B5EF4-FFF2-40B4-BE49-F238E27FC236}">
                <a16:creationId xmlns:a16="http://schemas.microsoft.com/office/drawing/2014/main" id="{4B7105D6-7B52-4B7D-9473-BCD571A93A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cap="all" spc="150" baseline="0">
                <a:solidFill>
                  <a:schemeClr val="bg2">
                    <a:lumMod val="50000"/>
                  </a:schemeClr>
                </a:solidFill>
                <a:latin typeface="Univers Light" panose="020B0403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B13EAA0A-7090-4FA3-AD1C-CD4570404021}"/>
              </a:ext>
            </a:extLst>
          </p:cNvPr>
          <p:cNvSpPr>
            <a:spLocks noGrp="1"/>
          </p:cNvSpPr>
          <p:nvPr>
            <p:ph type="sldNum" sz="quarter" idx="4"/>
          </p:nvPr>
        </p:nvSpPr>
        <p:spPr>
          <a:xfrm>
            <a:off x="412136" y="5943601"/>
            <a:ext cx="968983" cy="651912"/>
          </a:xfrm>
          <a:prstGeom prst="rect">
            <a:avLst/>
          </a:prstGeom>
        </p:spPr>
        <p:txBody>
          <a:bodyPr vert="horz" lIns="91440" tIns="45720" rIns="91440" bIns="45720" rtlCol="0" anchor="ctr"/>
          <a:lstStyle>
            <a:lvl1pPr algn="ctr">
              <a:defRPr sz="1200" b="1" spc="150" baseline="0">
                <a:solidFill>
                  <a:schemeClr val="tx1"/>
                </a:solidFill>
                <a:latin typeface="+mn-lt"/>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737433849"/>
      </p:ext>
    </p:extLst>
  </p:cSld>
  <p:clrMap bg1="lt1" tx1="dk1" bg2="lt2" tx2="dk2" accent1="accent1" accent2="accent2" accent3="accent3" accent4="accent4" accent5="accent5" accent6="accent6" hlink="hlink" folHlink="folHlink"/>
  <p:sldLayoutIdLst>
    <p:sldLayoutId id="2147483694" r:id="rId1"/>
    <p:sldLayoutId id="2147483693" r:id="rId2"/>
    <p:sldLayoutId id="2147483692" r:id="rId3"/>
    <p:sldLayoutId id="2147483691" r:id="rId4"/>
    <p:sldLayoutId id="2147483690" r:id="rId5"/>
    <p:sldLayoutId id="2147483689" r:id="rId6"/>
    <p:sldLayoutId id="2147483688" r:id="rId7"/>
    <p:sldLayoutId id="2147483687" r:id="rId8"/>
    <p:sldLayoutId id="2147483686" r:id="rId9"/>
    <p:sldLayoutId id="2147483685" r:id="rId10"/>
    <p:sldLayoutId id="2147483684" r:id="rId11"/>
    <p:sldLayoutId id="2147483682" r:id="rId12"/>
    <p:sldLayoutId id="214748368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hyperlink" Target="mailto:kwheeler@barrowga.org" TargetMode="External"/><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hyperlink" Target="mailto:Kwheeler@barrowga.org"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54C9E-20FB-B999-9303-C71D1334BAD7}"/>
              </a:ext>
            </a:extLst>
          </p:cNvPr>
          <p:cNvSpPr>
            <a:spLocks noGrp="1"/>
          </p:cNvSpPr>
          <p:nvPr>
            <p:ph type="title"/>
          </p:nvPr>
        </p:nvSpPr>
        <p:spPr>
          <a:xfrm>
            <a:off x="1263835" y="663079"/>
            <a:ext cx="9664329" cy="351905"/>
          </a:xfrm>
        </p:spPr>
        <p:txBody>
          <a:bodyPr>
            <a:normAutofit fontScale="90000"/>
          </a:bodyPr>
          <a:lstStyle/>
          <a:p>
            <a:br>
              <a:rPr lang="en-US" dirty="0"/>
            </a:br>
            <a:r>
              <a:rPr lang="en-US" sz="4400" dirty="0"/>
              <a:t>Georgia’s Floating Homestead Exemption</a:t>
            </a:r>
          </a:p>
        </p:txBody>
      </p:sp>
      <p:pic>
        <p:nvPicPr>
          <p:cNvPr id="1026" name="Picture 2" descr="What HB 581 Means for Georgia ...">
            <a:extLst>
              <a:ext uri="{FF2B5EF4-FFF2-40B4-BE49-F238E27FC236}">
                <a16:creationId xmlns:a16="http://schemas.microsoft.com/office/drawing/2014/main" id="{96AE35DF-6C92-D6A6-C820-616B429BAD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7827" y="1106424"/>
            <a:ext cx="6377559" cy="419030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D7D7D74-5590-D262-9547-07372854E00A}"/>
              </a:ext>
            </a:extLst>
          </p:cNvPr>
          <p:cNvSpPr txBox="1"/>
          <p:nvPr/>
        </p:nvSpPr>
        <p:spPr>
          <a:xfrm>
            <a:off x="1048510" y="5660136"/>
            <a:ext cx="5425441" cy="923330"/>
          </a:xfrm>
          <a:prstGeom prst="rect">
            <a:avLst/>
          </a:prstGeom>
          <a:noFill/>
        </p:spPr>
        <p:txBody>
          <a:bodyPr wrap="square" rtlCol="0">
            <a:spAutoFit/>
          </a:bodyPr>
          <a:lstStyle/>
          <a:p>
            <a:r>
              <a:rPr lang="en-US" dirty="0"/>
              <a:t>Guy Rogers 		GRogers@barrowga.org</a:t>
            </a:r>
          </a:p>
          <a:p>
            <a:r>
              <a:rPr lang="en-US" dirty="0"/>
              <a:t>Chief Appraiser, 		770-307-3108</a:t>
            </a:r>
          </a:p>
          <a:p>
            <a:r>
              <a:rPr lang="en-US" dirty="0"/>
              <a:t>Barrow County </a:t>
            </a:r>
          </a:p>
        </p:txBody>
      </p:sp>
    </p:spTree>
    <p:extLst>
      <p:ext uri="{BB962C8B-B14F-4D97-AF65-F5344CB8AC3E}">
        <p14:creationId xmlns:p14="http://schemas.microsoft.com/office/powerpoint/2010/main" val="3378822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5AA6ED-97F0-825D-71BB-D4D461E7870C}"/>
              </a:ext>
            </a:extLst>
          </p:cNvPr>
          <p:cNvSpPr>
            <a:spLocks noGrp="1"/>
          </p:cNvSpPr>
          <p:nvPr>
            <p:ph type="title"/>
          </p:nvPr>
        </p:nvSpPr>
        <p:spPr>
          <a:xfrm>
            <a:off x="1468814" y="503852"/>
            <a:ext cx="9808773" cy="1427585"/>
          </a:xfrm>
        </p:spPr>
        <p:txBody>
          <a:bodyPr/>
          <a:lstStyle/>
          <a:p>
            <a:r>
              <a:rPr lang="en-US" dirty="0"/>
              <a:t>Floating Homestead </a:t>
            </a:r>
            <a:br>
              <a:rPr lang="en-US" dirty="0"/>
            </a:br>
            <a:r>
              <a:rPr lang="en-US" sz="2000" dirty="0"/>
              <a:t>House Bill 581</a:t>
            </a:r>
            <a:endParaRPr lang="en-ZA" sz="2000" dirty="0"/>
          </a:p>
        </p:txBody>
      </p:sp>
      <p:sp>
        <p:nvSpPr>
          <p:cNvPr id="2" name="Content Placeholder 1">
            <a:extLst>
              <a:ext uri="{FF2B5EF4-FFF2-40B4-BE49-F238E27FC236}">
                <a16:creationId xmlns:a16="http://schemas.microsoft.com/office/drawing/2014/main" id="{6059FD0C-3CC0-6307-C5F3-CCBE0B14A19F}"/>
              </a:ext>
            </a:extLst>
          </p:cNvPr>
          <p:cNvSpPr>
            <a:spLocks noGrp="1"/>
          </p:cNvSpPr>
          <p:nvPr>
            <p:ph sz="quarter" idx="11"/>
          </p:nvPr>
        </p:nvSpPr>
        <p:spPr>
          <a:xfrm>
            <a:off x="1468814" y="1609344"/>
            <a:ext cx="10409242" cy="4315594"/>
          </a:xfrm>
        </p:spPr>
        <p:txBody>
          <a:bodyPr/>
          <a:lstStyle/>
          <a:p>
            <a:r>
              <a:rPr lang="en-US" b="1" dirty="0">
                <a:solidFill>
                  <a:schemeClr val="accent3">
                    <a:lumMod val="50000"/>
                  </a:schemeClr>
                </a:solidFill>
              </a:rPr>
              <a:t>Can the tax assessor’s office continue to adjust my value based on market change?</a:t>
            </a:r>
          </a:p>
          <a:p>
            <a:endParaRPr lang="en-US" b="1" dirty="0">
              <a:solidFill>
                <a:schemeClr val="accent3">
                  <a:lumMod val="50000"/>
                </a:schemeClr>
              </a:solidFill>
            </a:endParaRPr>
          </a:p>
          <a:p>
            <a:r>
              <a:rPr lang="en-US" dirty="0"/>
              <a:t>Yes. Local board of assessors’ offices are required by Georgia law to maintain values that are 10%+/- of what the local real estate market indicates. </a:t>
            </a:r>
          </a:p>
        </p:txBody>
      </p:sp>
      <p:sp>
        <p:nvSpPr>
          <p:cNvPr id="3" name="Slide Number Placeholder 2">
            <a:extLst>
              <a:ext uri="{FF2B5EF4-FFF2-40B4-BE49-F238E27FC236}">
                <a16:creationId xmlns:a16="http://schemas.microsoft.com/office/drawing/2014/main" id="{71592F51-55CE-19DC-B632-AD19560BA9D1}"/>
              </a:ext>
            </a:extLst>
          </p:cNvPr>
          <p:cNvSpPr>
            <a:spLocks noGrp="1"/>
          </p:cNvSpPr>
          <p:nvPr>
            <p:ph type="sldNum" sz="quarter" idx="15"/>
          </p:nvPr>
        </p:nvSpPr>
        <p:spPr/>
        <p:txBody>
          <a:bodyPr/>
          <a:lstStyle/>
          <a:p>
            <a:fld id="{18D65601-5AE2-46FC-B138-694DDD2B510D}" type="slidenum">
              <a:rPr lang="en-US" smtClean="0"/>
              <a:pPr/>
              <a:t>10</a:t>
            </a:fld>
            <a:endParaRPr lang="en-US" dirty="0"/>
          </a:p>
        </p:txBody>
      </p:sp>
      <p:sp>
        <p:nvSpPr>
          <p:cNvPr id="7" name="Table Placeholder 6">
            <a:extLst>
              <a:ext uri="{FF2B5EF4-FFF2-40B4-BE49-F238E27FC236}">
                <a16:creationId xmlns:a16="http://schemas.microsoft.com/office/drawing/2014/main" id="{C31E31A1-4508-2B56-8DA4-C7046310249C}"/>
              </a:ext>
            </a:extLst>
          </p:cNvPr>
          <p:cNvSpPr>
            <a:spLocks noGrp="1"/>
          </p:cNvSpPr>
          <p:nvPr>
            <p:ph type="tbl" sz="quarter" idx="12"/>
          </p:nvPr>
        </p:nvSpPr>
        <p:spPr>
          <a:xfrm>
            <a:off x="1381119" y="3429000"/>
            <a:ext cx="9896481" cy="2490514"/>
          </a:xfrm>
        </p:spPr>
        <p:txBody>
          <a:bodyPr>
            <a:normAutofit/>
          </a:bodyPr>
          <a:lstStyle/>
          <a:p>
            <a:r>
              <a:rPr lang="en-US" sz="2800" dirty="0"/>
              <a:t>For example, if a property had a value of </a:t>
            </a:r>
            <a:r>
              <a:rPr lang="en-US" sz="2800" b="1" i="1" dirty="0"/>
              <a:t>$300,000 </a:t>
            </a:r>
            <a:r>
              <a:rPr lang="en-US" sz="2800" dirty="0"/>
              <a:t>and the following year the value changes to </a:t>
            </a:r>
            <a:r>
              <a:rPr lang="en-US" sz="2800" b="1" i="1" dirty="0"/>
              <a:t>$325,000 </a:t>
            </a:r>
            <a:r>
              <a:rPr lang="en-US" sz="2800" dirty="0"/>
              <a:t>due to market change, then the exemption “floats” or increases to </a:t>
            </a:r>
            <a:r>
              <a:rPr lang="en-US" sz="2800" b="1" i="1" dirty="0"/>
              <a:t>$25,000 </a:t>
            </a:r>
            <a:r>
              <a:rPr lang="en-US" sz="2800" dirty="0"/>
              <a:t>of taxable value so the taxpayer still pays on the original base year value of </a:t>
            </a:r>
            <a:r>
              <a:rPr lang="en-US" sz="2800" b="1" i="1" dirty="0"/>
              <a:t>$300,000.</a:t>
            </a:r>
          </a:p>
        </p:txBody>
      </p:sp>
    </p:spTree>
    <p:extLst>
      <p:ext uri="{BB962C8B-B14F-4D97-AF65-F5344CB8AC3E}">
        <p14:creationId xmlns:p14="http://schemas.microsoft.com/office/powerpoint/2010/main" val="2224546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FFCC8-C04D-0071-3B14-4AF828E000B0}"/>
              </a:ext>
            </a:extLst>
          </p:cNvPr>
          <p:cNvSpPr>
            <a:spLocks noGrp="1"/>
          </p:cNvSpPr>
          <p:nvPr>
            <p:ph type="title"/>
          </p:nvPr>
        </p:nvSpPr>
        <p:spPr>
          <a:xfrm>
            <a:off x="1468814" y="503852"/>
            <a:ext cx="9808773" cy="1427585"/>
          </a:xfrm>
        </p:spPr>
        <p:txBody>
          <a:bodyPr/>
          <a:lstStyle/>
          <a:p>
            <a:r>
              <a:rPr lang="en-US" dirty="0"/>
              <a:t>Floating Homestead</a:t>
            </a:r>
            <a:br>
              <a:rPr lang="en-US" dirty="0"/>
            </a:br>
            <a:r>
              <a:rPr lang="en-US" sz="2000" dirty="0"/>
              <a:t>House Bill 581</a:t>
            </a:r>
            <a:endParaRPr lang="en-ZA" sz="2000" dirty="0"/>
          </a:p>
        </p:txBody>
      </p:sp>
      <p:sp>
        <p:nvSpPr>
          <p:cNvPr id="6" name="Content Placeholder 5">
            <a:extLst>
              <a:ext uri="{FF2B5EF4-FFF2-40B4-BE49-F238E27FC236}">
                <a16:creationId xmlns:a16="http://schemas.microsoft.com/office/drawing/2014/main" id="{9F0E1748-5A63-CCAD-65B2-FB5DB78846F2}"/>
              </a:ext>
            </a:extLst>
          </p:cNvPr>
          <p:cNvSpPr>
            <a:spLocks noGrp="1"/>
          </p:cNvSpPr>
          <p:nvPr>
            <p:ph sz="quarter" idx="10"/>
          </p:nvPr>
        </p:nvSpPr>
        <p:spPr>
          <a:xfrm>
            <a:off x="1468814" y="1737361"/>
            <a:ext cx="6452876" cy="2953511"/>
          </a:xfrm>
        </p:spPr>
        <p:txBody>
          <a:bodyPr>
            <a:normAutofit/>
          </a:bodyPr>
          <a:lstStyle/>
          <a:p>
            <a:r>
              <a:rPr lang="en-US" b="1" dirty="0">
                <a:solidFill>
                  <a:srgbClr val="95B8BF"/>
                </a:solidFill>
              </a:rPr>
              <a:t>Does the new “floating” homestead exemption apply to all properties?</a:t>
            </a:r>
          </a:p>
          <a:p>
            <a:r>
              <a:rPr lang="en-US" dirty="0"/>
              <a:t>The new “floating” homestead exemption is not available to</a:t>
            </a:r>
          </a:p>
          <a:p>
            <a:pPr lvl="1"/>
            <a:r>
              <a:rPr lang="en-US" dirty="0"/>
              <a:t>Renters</a:t>
            </a:r>
          </a:p>
          <a:p>
            <a:pPr lvl="1"/>
            <a:r>
              <a:rPr lang="en-US" dirty="0"/>
              <a:t>Commercial and Industrial properties</a:t>
            </a:r>
          </a:p>
          <a:p>
            <a:pPr lvl="1"/>
            <a:r>
              <a:rPr lang="en-US" dirty="0"/>
              <a:t>Vacant land </a:t>
            </a:r>
          </a:p>
          <a:p>
            <a:pPr lvl="1"/>
            <a:endParaRPr lang="en-US" dirty="0"/>
          </a:p>
          <a:p>
            <a:pPr lvl="1"/>
            <a:endParaRPr lang="en-US" dirty="0"/>
          </a:p>
        </p:txBody>
      </p:sp>
      <p:sp>
        <p:nvSpPr>
          <p:cNvPr id="7" name="Content Placeholder 6">
            <a:extLst>
              <a:ext uri="{FF2B5EF4-FFF2-40B4-BE49-F238E27FC236}">
                <a16:creationId xmlns:a16="http://schemas.microsoft.com/office/drawing/2014/main" id="{39118A24-4E50-F77D-EF17-46A29F012C34}"/>
              </a:ext>
            </a:extLst>
          </p:cNvPr>
          <p:cNvSpPr>
            <a:spLocks noGrp="1"/>
          </p:cNvSpPr>
          <p:nvPr>
            <p:ph sz="quarter" idx="11"/>
          </p:nvPr>
        </p:nvSpPr>
        <p:spPr>
          <a:xfrm>
            <a:off x="1468814" y="4772425"/>
            <a:ext cx="10125443" cy="1427584"/>
          </a:xfrm>
        </p:spPr>
        <p:txBody>
          <a:bodyPr>
            <a:normAutofit/>
          </a:bodyPr>
          <a:lstStyle/>
          <a:p>
            <a:pPr marL="342900" indent="-342900">
              <a:buFont typeface="Arial" panose="020B0604020202020204" pitchFamily="34" charset="0"/>
              <a:buChar char="•"/>
            </a:pPr>
            <a:r>
              <a:rPr lang="en-US" dirty="0"/>
              <a:t>Only homeowners who claim a homestead exemption can receive the new “floating” homestead exemption. </a:t>
            </a:r>
          </a:p>
        </p:txBody>
      </p:sp>
      <p:sp>
        <p:nvSpPr>
          <p:cNvPr id="3" name="Slide Number Placeholder 2">
            <a:extLst>
              <a:ext uri="{FF2B5EF4-FFF2-40B4-BE49-F238E27FC236}">
                <a16:creationId xmlns:a16="http://schemas.microsoft.com/office/drawing/2014/main" id="{D9D6A759-37B6-1E14-BD05-D652BEECEA33}"/>
              </a:ext>
            </a:extLst>
          </p:cNvPr>
          <p:cNvSpPr>
            <a:spLocks noGrp="1"/>
          </p:cNvSpPr>
          <p:nvPr>
            <p:ph type="sldNum" sz="quarter" idx="15"/>
          </p:nvPr>
        </p:nvSpPr>
        <p:spPr/>
        <p:txBody>
          <a:bodyPr/>
          <a:lstStyle/>
          <a:p>
            <a:fld id="{18D65601-5AE2-46FC-B138-694DDD2B510D}" type="slidenum">
              <a:rPr lang="en-US" smtClean="0"/>
              <a:pPr/>
              <a:t>11</a:t>
            </a:fld>
            <a:endParaRPr lang="en-US" dirty="0"/>
          </a:p>
        </p:txBody>
      </p:sp>
    </p:spTree>
    <p:extLst>
      <p:ext uri="{BB962C8B-B14F-4D97-AF65-F5344CB8AC3E}">
        <p14:creationId xmlns:p14="http://schemas.microsoft.com/office/powerpoint/2010/main" val="952135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7BF639-9897-7AC5-9AE9-B87BE1DE79F3}"/>
              </a:ext>
            </a:extLst>
          </p:cNvPr>
          <p:cNvSpPr>
            <a:spLocks noGrp="1"/>
          </p:cNvSpPr>
          <p:nvPr>
            <p:ph type="title"/>
          </p:nvPr>
        </p:nvSpPr>
        <p:spPr>
          <a:xfrm>
            <a:off x="1468814" y="503852"/>
            <a:ext cx="9808773" cy="1427585"/>
          </a:xfrm>
        </p:spPr>
        <p:txBody>
          <a:bodyPr/>
          <a:lstStyle/>
          <a:p>
            <a:r>
              <a:rPr lang="en-US" dirty="0"/>
              <a:t>Floating Homestead </a:t>
            </a:r>
            <a:br>
              <a:rPr lang="en-US" dirty="0"/>
            </a:br>
            <a:r>
              <a:rPr lang="en-US" sz="2000" dirty="0"/>
              <a:t>House Bill 581</a:t>
            </a:r>
            <a:endParaRPr lang="en-ZA" sz="2000" dirty="0"/>
          </a:p>
        </p:txBody>
      </p:sp>
      <p:sp>
        <p:nvSpPr>
          <p:cNvPr id="2" name="Slide Number Placeholder 1">
            <a:extLst>
              <a:ext uri="{FF2B5EF4-FFF2-40B4-BE49-F238E27FC236}">
                <a16:creationId xmlns:a16="http://schemas.microsoft.com/office/drawing/2014/main" id="{D444EDC2-BFBF-920F-CB70-9AF732466054}"/>
              </a:ext>
            </a:extLst>
          </p:cNvPr>
          <p:cNvSpPr>
            <a:spLocks noGrp="1"/>
          </p:cNvSpPr>
          <p:nvPr>
            <p:ph type="sldNum" sz="quarter" idx="15"/>
          </p:nvPr>
        </p:nvSpPr>
        <p:spPr/>
        <p:txBody>
          <a:bodyPr/>
          <a:lstStyle/>
          <a:p>
            <a:fld id="{18D65601-5AE2-46FC-B138-694DDD2B510D}" type="slidenum">
              <a:rPr lang="en-US" smtClean="0"/>
              <a:pPr/>
              <a:t>12</a:t>
            </a:fld>
            <a:endParaRPr lang="en-US" dirty="0"/>
          </a:p>
        </p:txBody>
      </p:sp>
      <p:sp>
        <p:nvSpPr>
          <p:cNvPr id="6" name="Table Placeholder 5">
            <a:extLst>
              <a:ext uri="{FF2B5EF4-FFF2-40B4-BE49-F238E27FC236}">
                <a16:creationId xmlns:a16="http://schemas.microsoft.com/office/drawing/2014/main" id="{1D7A3AA0-AC76-55F2-4BE9-B1CE67E4A89F}"/>
              </a:ext>
            </a:extLst>
          </p:cNvPr>
          <p:cNvSpPr>
            <a:spLocks noGrp="1"/>
          </p:cNvSpPr>
          <p:nvPr>
            <p:ph type="tbl" sz="quarter" idx="10"/>
          </p:nvPr>
        </p:nvSpPr>
        <p:spPr/>
        <p:txBody>
          <a:bodyPr/>
          <a:lstStyle/>
          <a:p>
            <a:pPr marL="0" indent="0">
              <a:buNone/>
            </a:pPr>
            <a:r>
              <a:rPr lang="en-US" b="1" dirty="0">
                <a:solidFill>
                  <a:schemeClr val="accent2">
                    <a:lumMod val="75000"/>
                  </a:schemeClr>
                </a:solidFill>
              </a:rPr>
              <a:t>Do property owners have to apply for the new floating homestead?</a:t>
            </a:r>
          </a:p>
          <a:p>
            <a:pPr marL="0" indent="0">
              <a:buNone/>
            </a:pPr>
            <a:endParaRPr lang="en-US" b="1" dirty="0">
              <a:solidFill>
                <a:schemeClr val="accent2">
                  <a:lumMod val="75000"/>
                </a:schemeClr>
              </a:solidFill>
            </a:endParaRPr>
          </a:p>
          <a:p>
            <a:r>
              <a:rPr lang="en-US" b="1" dirty="0">
                <a:solidFill>
                  <a:schemeClr val="accent2">
                    <a:lumMod val="75000"/>
                  </a:schemeClr>
                </a:solidFill>
              </a:rPr>
              <a:t>No – </a:t>
            </a:r>
            <a:r>
              <a:rPr lang="en-US" dirty="0"/>
              <a:t>All owners receiving a homestead exemption for year 2025 will automatically qualify for the new floating homestead exemption. The base year will be the 2024 final value after all appeals are resolved. </a:t>
            </a:r>
          </a:p>
          <a:p>
            <a:r>
              <a:rPr lang="en-US" dirty="0"/>
              <a:t>Owners applying for homestead exemption for the 2026 tax year will automatically qualify for the floating homestead exemption, but the base year will be the prior year (2025) value. </a:t>
            </a:r>
          </a:p>
        </p:txBody>
      </p:sp>
    </p:spTree>
    <p:extLst>
      <p:ext uri="{BB962C8B-B14F-4D97-AF65-F5344CB8AC3E}">
        <p14:creationId xmlns:p14="http://schemas.microsoft.com/office/powerpoint/2010/main" val="1669023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7B15F-4B81-7CCF-708C-44CC9E9B3F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C39E114-DE05-6CB4-1D47-2BD3823BC9FE}"/>
              </a:ext>
            </a:extLst>
          </p:cNvPr>
          <p:cNvSpPr>
            <a:spLocks noGrp="1"/>
          </p:cNvSpPr>
          <p:nvPr>
            <p:ph type="title"/>
          </p:nvPr>
        </p:nvSpPr>
        <p:spPr>
          <a:xfrm>
            <a:off x="1468814" y="503852"/>
            <a:ext cx="9808773" cy="1427585"/>
          </a:xfrm>
        </p:spPr>
        <p:txBody>
          <a:bodyPr/>
          <a:lstStyle/>
          <a:p>
            <a:r>
              <a:rPr lang="en-US" dirty="0"/>
              <a:t>Floating Homestead </a:t>
            </a:r>
            <a:br>
              <a:rPr lang="en-US" dirty="0"/>
            </a:br>
            <a:r>
              <a:rPr lang="en-US" sz="2000" dirty="0"/>
              <a:t>House Bill 581</a:t>
            </a:r>
            <a:endParaRPr lang="en-ZA" sz="2000" dirty="0"/>
          </a:p>
        </p:txBody>
      </p:sp>
      <p:sp>
        <p:nvSpPr>
          <p:cNvPr id="2" name="Slide Number Placeholder 1">
            <a:extLst>
              <a:ext uri="{FF2B5EF4-FFF2-40B4-BE49-F238E27FC236}">
                <a16:creationId xmlns:a16="http://schemas.microsoft.com/office/drawing/2014/main" id="{20517C00-2184-7006-444A-7050EB732900}"/>
              </a:ext>
            </a:extLst>
          </p:cNvPr>
          <p:cNvSpPr>
            <a:spLocks noGrp="1"/>
          </p:cNvSpPr>
          <p:nvPr>
            <p:ph type="sldNum" sz="quarter" idx="15"/>
          </p:nvPr>
        </p:nvSpPr>
        <p:spPr/>
        <p:txBody>
          <a:bodyPr/>
          <a:lstStyle/>
          <a:p>
            <a:fld id="{18D65601-5AE2-46FC-B138-694DDD2B510D}" type="slidenum">
              <a:rPr lang="en-US" smtClean="0"/>
              <a:pPr/>
              <a:t>13</a:t>
            </a:fld>
            <a:endParaRPr lang="en-US" dirty="0"/>
          </a:p>
        </p:txBody>
      </p:sp>
      <p:sp>
        <p:nvSpPr>
          <p:cNvPr id="6" name="Table Placeholder 5">
            <a:extLst>
              <a:ext uri="{FF2B5EF4-FFF2-40B4-BE49-F238E27FC236}">
                <a16:creationId xmlns:a16="http://schemas.microsoft.com/office/drawing/2014/main" id="{65EB294F-7D49-E160-84F7-C4926263D727}"/>
              </a:ext>
            </a:extLst>
          </p:cNvPr>
          <p:cNvSpPr>
            <a:spLocks noGrp="1"/>
          </p:cNvSpPr>
          <p:nvPr>
            <p:ph type="tbl" sz="quarter" idx="10"/>
          </p:nvPr>
        </p:nvSpPr>
        <p:spPr>
          <a:xfrm>
            <a:off x="1487488" y="1709928"/>
            <a:ext cx="9790112" cy="4233672"/>
          </a:xfrm>
        </p:spPr>
        <p:txBody>
          <a:bodyPr>
            <a:normAutofit fontScale="92500" lnSpcReduction="20000"/>
          </a:bodyPr>
          <a:lstStyle/>
          <a:p>
            <a:pPr marL="0" indent="0">
              <a:buNone/>
            </a:pPr>
            <a:r>
              <a:rPr lang="en-US" b="1" dirty="0">
                <a:solidFill>
                  <a:schemeClr val="accent2">
                    <a:lumMod val="75000"/>
                  </a:schemeClr>
                </a:solidFill>
              </a:rPr>
              <a:t>Will the HB 581 floating homestead exemption affect counties with existing local home stead exemptions?</a:t>
            </a:r>
          </a:p>
          <a:p>
            <a:pPr marL="0" indent="0">
              <a:buNone/>
            </a:pPr>
            <a:endParaRPr lang="en-US" b="1" dirty="0">
              <a:solidFill>
                <a:schemeClr val="accent2">
                  <a:lumMod val="75000"/>
                </a:schemeClr>
              </a:solidFill>
            </a:endParaRPr>
          </a:p>
          <a:p>
            <a:pPr marL="0" indent="0">
              <a:buNone/>
            </a:pPr>
            <a:r>
              <a:rPr lang="en-US" b="1" dirty="0">
                <a:solidFill>
                  <a:schemeClr val="accent2">
                    <a:lumMod val="75000"/>
                  </a:schemeClr>
                </a:solidFill>
              </a:rPr>
              <a:t>				</a:t>
            </a:r>
            <a:r>
              <a:rPr lang="en-US" sz="6000" b="1" dirty="0"/>
              <a:t>NO</a:t>
            </a:r>
          </a:p>
          <a:p>
            <a:r>
              <a:rPr lang="en-US" sz="2000" b="1" dirty="0"/>
              <a:t>Local governments with an existing local homestead exemption will not be affected by HB 581.</a:t>
            </a:r>
          </a:p>
          <a:p>
            <a:r>
              <a:rPr lang="en-US" sz="2000" b="1" dirty="0"/>
              <a:t>The floating homestead exemption is calculated first, and then the non-floating exemptions are calculated on the back end. </a:t>
            </a:r>
          </a:p>
          <a:p>
            <a:endParaRPr lang="en-US" sz="2000" b="1" dirty="0"/>
          </a:p>
          <a:p>
            <a:endParaRPr lang="en-US" sz="2000" b="1" dirty="0"/>
          </a:p>
          <a:p>
            <a:pPr marL="0" indent="0" algn="ctr">
              <a:buNone/>
            </a:pPr>
            <a:r>
              <a:rPr lang="en-US" sz="2000" b="1" dirty="0"/>
              <a:t>		</a:t>
            </a:r>
            <a:r>
              <a:rPr lang="en-US" sz="1700" i="1" dirty="0">
                <a:latin typeface="Yu Gothic Light" panose="020B0300000000000000" pitchFamily="34" charset="-128"/>
                <a:ea typeface="Yu Gothic Light" panose="020B0300000000000000" pitchFamily="34" charset="-128"/>
              </a:rPr>
              <a:t>“… shall be in addition to and not in lieu of any other homestead exemption applicable to ad valorem taxes.”</a:t>
            </a:r>
          </a:p>
        </p:txBody>
      </p:sp>
    </p:spTree>
    <p:extLst>
      <p:ext uri="{BB962C8B-B14F-4D97-AF65-F5344CB8AC3E}">
        <p14:creationId xmlns:p14="http://schemas.microsoft.com/office/powerpoint/2010/main" val="1763171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A0C53-D930-79E4-7880-1FDE2C17ECD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1505D0C-0A38-69D6-0724-DDBA46C6A86E}"/>
              </a:ext>
            </a:extLst>
          </p:cNvPr>
          <p:cNvSpPr>
            <a:spLocks noGrp="1"/>
          </p:cNvSpPr>
          <p:nvPr>
            <p:ph type="title"/>
          </p:nvPr>
        </p:nvSpPr>
        <p:spPr>
          <a:xfrm>
            <a:off x="1468814" y="503852"/>
            <a:ext cx="9808773" cy="1427585"/>
          </a:xfrm>
        </p:spPr>
        <p:txBody>
          <a:bodyPr/>
          <a:lstStyle/>
          <a:p>
            <a:r>
              <a:rPr lang="en-US" dirty="0"/>
              <a:t>Floating Homestead </a:t>
            </a:r>
            <a:br>
              <a:rPr lang="en-US" dirty="0"/>
            </a:br>
            <a:r>
              <a:rPr lang="en-US" sz="2000" dirty="0"/>
              <a:t>House Bill 581</a:t>
            </a:r>
            <a:endParaRPr lang="en-ZA" sz="2000" dirty="0"/>
          </a:p>
        </p:txBody>
      </p:sp>
      <p:sp>
        <p:nvSpPr>
          <p:cNvPr id="2" name="Slide Number Placeholder 1">
            <a:extLst>
              <a:ext uri="{FF2B5EF4-FFF2-40B4-BE49-F238E27FC236}">
                <a16:creationId xmlns:a16="http://schemas.microsoft.com/office/drawing/2014/main" id="{4EA732D6-4A10-40B1-B9E1-454E1F3319A3}"/>
              </a:ext>
            </a:extLst>
          </p:cNvPr>
          <p:cNvSpPr>
            <a:spLocks noGrp="1"/>
          </p:cNvSpPr>
          <p:nvPr>
            <p:ph type="sldNum" sz="quarter" idx="15"/>
          </p:nvPr>
        </p:nvSpPr>
        <p:spPr/>
        <p:txBody>
          <a:bodyPr/>
          <a:lstStyle/>
          <a:p>
            <a:fld id="{18D65601-5AE2-46FC-B138-694DDD2B510D}" type="slidenum">
              <a:rPr lang="en-US" smtClean="0"/>
              <a:pPr/>
              <a:t>14</a:t>
            </a:fld>
            <a:endParaRPr lang="en-US" dirty="0"/>
          </a:p>
        </p:txBody>
      </p:sp>
      <p:sp>
        <p:nvSpPr>
          <p:cNvPr id="6" name="Table Placeholder 5">
            <a:extLst>
              <a:ext uri="{FF2B5EF4-FFF2-40B4-BE49-F238E27FC236}">
                <a16:creationId xmlns:a16="http://schemas.microsoft.com/office/drawing/2014/main" id="{674EE375-52E3-61AB-D8A4-48177191C306}"/>
              </a:ext>
            </a:extLst>
          </p:cNvPr>
          <p:cNvSpPr>
            <a:spLocks noGrp="1"/>
          </p:cNvSpPr>
          <p:nvPr>
            <p:ph type="tbl" sz="quarter" idx="10"/>
          </p:nvPr>
        </p:nvSpPr>
        <p:spPr>
          <a:xfrm>
            <a:off x="1487488" y="2057400"/>
            <a:ext cx="9790112" cy="4296748"/>
          </a:xfrm>
        </p:spPr>
        <p:txBody>
          <a:bodyPr>
            <a:normAutofit lnSpcReduction="10000"/>
          </a:bodyPr>
          <a:lstStyle/>
          <a:p>
            <a:pPr marL="0" indent="0">
              <a:buNone/>
            </a:pPr>
            <a:r>
              <a:rPr lang="en-US" b="1" dirty="0">
                <a:solidFill>
                  <a:schemeClr val="accent2">
                    <a:lumMod val="75000"/>
                  </a:schemeClr>
                </a:solidFill>
              </a:rPr>
              <a:t>What is a “Base Year Value” </a:t>
            </a:r>
          </a:p>
          <a:p>
            <a:r>
              <a:rPr lang="en-US" dirty="0"/>
              <a:t>For digest year 2024, the Base Year Value will be the final value approved by the board of assessors or appeal. </a:t>
            </a:r>
          </a:p>
          <a:p>
            <a:pPr marL="0" indent="0">
              <a:buNone/>
            </a:pPr>
            <a:endParaRPr lang="en-US" b="1" dirty="0">
              <a:solidFill>
                <a:schemeClr val="accent2">
                  <a:lumMod val="75000"/>
                </a:schemeClr>
              </a:solidFill>
            </a:endParaRPr>
          </a:p>
          <a:p>
            <a:r>
              <a:rPr lang="en-US" b="1" dirty="0">
                <a:solidFill>
                  <a:schemeClr val="accent2">
                    <a:lumMod val="75000"/>
                  </a:schemeClr>
                </a:solidFill>
              </a:rPr>
              <a:t>What is a “Adjusted Base Year Value”</a:t>
            </a:r>
            <a:endParaRPr lang="en-US" dirty="0"/>
          </a:p>
          <a:p>
            <a:pPr>
              <a:lnSpc>
                <a:spcPct val="150000"/>
              </a:lnSpc>
            </a:pPr>
            <a:r>
              <a:rPr lang="en-US" dirty="0"/>
              <a:t>For digest years 2025+, the adjusted Base Year Value is the previous year base value plus or minus any adjustments for additions or removal of real property plus inflationary adjustments authorized by the Georgia Department of Revenue. </a:t>
            </a:r>
          </a:p>
        </p:txBody>
      </p:sp>
    </p:spTree>
    <p:extLst>
      <p:ext uri="{BB962C8B-B14F-4D97-AF65-F5344CB8AC3E}">
        <p14:creationId xmlns:p14="http://schemas.microsoft.com/office/powerpoint/2010/main" val="3871645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689E2-38A5-3EE1-5323-89B414CAAB2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079DD5A-9252-A263-B219-1358AF7CB3BE}"/>
              </a:ext>
            </a:extLst>
          </p:cNvPr>
          <p:cNvSpPr>
            <a:spLocks noGrp="1"/>
          </p:cNvSpPr>
          <p:nvPr>
            <p:ph type="title"/>
          </p:nvPr>
        </p:nvSpPr>
        <p:spPr>
          <a:xfrm>
            <a:off x="1468814" y="503852"/>
            <a:ext cx="9808773" cy="1427585"/>
          </a:xfrm>
        </p:spPr>
        <p:txBody>
          <a:bodyPr/>
          <a:lstStyle/>
          <a:p>
            <a:r>
              <a:rPr lang="en-US" dirty="0"/>
              <a:t>Floating Homestead </a:t>
            </a:r>
            <a:br>
              <a:rPr lang="en-US" dirty="0"/>
            </a:br>
            <a:r>
              <a:rPr lang="en-US" sz="2000" dirty="0"/>
              <a:t>House Bill 581</a:t>
            </a:r>
            <a:endParaRPr lang="en-ZA" sz="2000" dirty="0"/>
          </a:p>
        </p:txBody>
      </p:sp>
      <p:sp>
        <p:nvSpPr>
          <p:cNvPr id="2" name="Slide Number Placeholder 1">
            <a:extLst>
              <a:ext uri="{FF2B5EF4-FFF2-40B4-BE49-F238E27FC236}">
                <a16:creationId xmlns:a16="http://schemas.microsoft.com/office/drawing/2014/main" id="{6B7E8FBA-BFD4-2154-579E-C0F42C57B7BA}"/>
              </a:ext>
            </a:extLst>
          </p:cNvPr>
          <p:cNvSpPr>
            <a:spLocks noGrp="1"/>
          </p:cNvSpPr>
          <p:nvPr>
            <p:ph type="sldNum" sz="quarter" idx="15"/>
          </p:nvPr>
        </p:nvSpPr>
        <p:spPr/>
        <p:txBody>
          <a:bodyPr/>
          <a:lstStyle/>
          <a:p>
            <a:fld id="{18D65601-5AE2-46FC-B138-694DDD2B510D}" type="slidenum">
              <a:rPr lang="en-US" smtClean="0"/>
              <a:pPr/>
              <a:t>15</a:t>
            </a:fld>
            <a:endParaRPr lang="en-US" dirty="0"/>
          </a:p>
        </p:txBody>
      </p:sp>
      <p:sp>
        <p:nvSpPr>
          <p:cNvPr id="6" name="Table Placeholder 5">
            <a:extLst>
              <a:ext uri="{FF2B5EF4-FFF2-40B4-BE49-F238E27FC236}">
                <a16:creationId xmlns:a16="http://schemas.microsoft.com/office/drawing/2014/main" id="{9ACD8AE9-40D2-9F38-9EFB-CFA91268CC9C}"/>
              </a:ext>
            </a:extLst>
          </p:cNvPr>
          <p:cNvSpPr>
            <a:spLocks noGrp="1"/>
          </p:cNvSpPr>
          <p:nvPr>
            <p:ph type="tbl" sz="quarter" idx="10"/>
          </p:nvPr>
        </p:nvSpPr>
        <p:spPr>
          <a:xfrm>
            <a:off x="1487488" y="2057400"/>
            <a:ext cx="5983160" cy="4407408"/>
          </a:xfrm>
        </p:spPr>
        <p:txBody>
          <a:bodyPr/>
          <a:lstStyle/>
          <a:p>
            <a:pPr marL="0" indent="0">
              <a:buNone/>
            </a:pPr>
            <a:r>
              <a:rPr lang="en-US" b="1" dirty="0">
                <a:solidFill>
                  <a:schemeClr val="accent2">
                    <a:lumMod val="75000"/>
                  </a:schemeClr>
                </a:solidFill>
              </a:rPr>
              <a:t>What value is used for the base year?</a:t>
            </a:r>
          </a:p>
          <a:p>
            <a:pPr marL="0" indent="0">
              <a:buNone/>
            </a:pPr>
            <a:endParaRPr lang="en-US" b="1" dirty="0">
              <a:solidFill>
                <a:schemeClr val="accent2">
                  <a:lumMod val="75000"/>
                </a:schemeClr>
              </a:solidFill>
            </a:endParaRPr>
          </a:p>
          <a:p>
            <a:pPr>
              <a:lnSpc>
                <a:spcPct val="150000"/>
              </a:lnSpc>
            </a:pPr>
            <a:r>
              <a:rPr lang="en-US" b="1" dirty="0"/>
              <a:t>For homes first receiving this exemption in taxable year 2025, the base year will be the final 2024 value. </a:t>
            </a:r>
            <a:endParaRPr lang="en-US" dirty="0"/>
          </a:p>
        </p:txBody>
      </p:sp>
      <p:pic>
        <p:nvPicPr>
          <p:cNvPr id="8" name="Picture 7">
            <a:extLst>
              <a:ext uri="{FF2B5EF4-FFF2-40B4-BE49-F238E27FC236}">
                <a16:creationId xmlns:a16="http://schemas.microsoft.com/office/drawing/2014/main" id="{648D32DF-47D3-7C93-496C-E96B18C730E7}"/>
              </a:ext>
            </a:extLst>
          </p:cNvPr>
          <p:cNvPicPr>
            <a:picLocks noChangeAspect="1"/>
          </p:cNvPicPr>
          <p:nvPr/>
        </p:nvPicPr>
        <p:blipFill>
          <a:blip r:embed="rId2"/>
          <a:stretch>
            <a:fillRect/>
          </a:stretch>
        </p:blipFill>
        <p:spPr>
          <a:xfrm>
            <a:off x="7896777" y="1821161"/>
            <a:ext cx="3896524" cy="2507572"/>
          </a:xfrm>
          <a:prstGeom prst="rect">
            <a:avLst/>
          </a:prstGeom>
        </p:spPr>
      </p:pic>
      <p:sp>
        <p:nvSpPr>
          <p:cNvPr id="9" name="Rectangle 8">
            <a:extLst>
              <a:ext uri="{FF2B5EF4-FFF2-40B4-BE49-F238E27FC236}">
                <a16:creationId xmlns:a16="http://schemas.microsoft.com/office/drawing/2014/main" id="{AC77F09C-7951-A3D0-3139-2BF61E74899C}"/>
              </a:ext>
            </a:extLst>
          </p:cNvPr>
          <p:cNvSpPr/>
          <p:nvPr/>
        </p:nvSpPr>
        <p:spPr>
          <a:xfrm>
            <a:off x="8194587" y="4348079"/>
            <a:ext cx="3300905" cy="923330"/>
          </a:xfrm>
          <a:prstGeom prst="rect">
            <a:avLst/>
          </a:prstGeom>
          <a:noFill/>
        </p:spPr>
        <p:txBody>
          <a:bodyPr wrap="none" lIns="91440" tIns="45720" rIns="91440" bIns="45720">
            <a:spAutoFit/>
          </a:bodyPr>
          <a:lstStyle/>
          <a:p>
            <a:pPr algn="ctr"/>
            <a:r>
              <a:rPr lang="en-US" sz="5400" b="1" i="1" cap="none" spc="0" dirty="0">
                <a:ln w="0"/>
                <a:solidFill>
                  <a:schemeClr val="accent6">
                    <a:lumMod val="75000"/>
                  </a:schemeClr>
                </a:solidFill>
                <a:effectLst>
                  <a:reflection blurRad="6350" stA="53000" endA="300" endPos="35500" dir="5400000" sy="-90000" algn="bl" rotWithShape="0"/>
                </a:effectLst>
              </a:rPr>
              <a:t>Base Year</a:t>
            </a:r>
          </a:p>
        </p:txBody>
      </p:sp>
    </p:spTree>
    <p:extLst>
      <p:ext uri="{BB962C8B-B14F-4D97-AF65-F5344CB8AC3E}">
        <p14:creationId xmlns:p14="http://schemas.microsoft.com/office/powerpoint/2010/main" val="1177817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A5648-C7AA-5693-0E2C-DAB99FB07D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D5ADA32-CB85-9420-BECB-1D37748178B6}"/>
              </a:ext>
            </a:extLst>
          </p:cNvPr>
          <p:cNvSpPr>
            <a:spLocks noGrp="1"/>
          </p:cNvSpPr>
          <p:nvPr>
            <p:ph type="title"/>
          </p:nvPr>
        </p:nvSpPr>
        <p:spPr>
          <a:xfrm>
            <a:off x="1468814" y="503852"/>
            <a:ext cx="9808773" cy="1427585"/>
          </a:xfrm>
        </p:spPr>
        <p:txBody>
          <a:bodyPr/>
          <a:lstStyle/>
          <a:p>
            <a:r>
              <a:rPr lang="en-US" dirty="0"/>
              <a:t>Floating Homestead </a:t>
            </a:r>
            <a:br>
              <a:rPr lang="en-US" dirty="0"/>
            </a:br>
            <a:r>
              <a:rPr lang="en-US" sz="2000" dirty="0"/>
              <a:t>House Bill 581</a:t>
            </a:r>
            <a:endParaRPr lang="en-ZA" sz="2000" dirty="0"/>
          </a:p>
        </p:txBody>
      </p:sp>
      <p:sp>
        <p:nvSpPr>
          <p:cNvPr id="2" name="Slide Number Placeholder 1">
            <a:extLst>
              <a:ext uri="{FF2B5EF4-FFF2-40B4-BE49-F238E27FC236}">
                <a16:creationId xmlns:a16="http://schemas.microsoft.com/office/drawing/2014/main" id="{E7ECC8B5-345D-098F-F6AA-60B2C36DFD6D}"/>
              </a:ext>
            </a:extLst>
          </p:cNvPr>
          <p:cNvSpPr>
            <a:spLocks noGrp="1"/>
          </p:cNvSpPr>
          <p:nvPr>
            <p:ph type="sldNum" sz="quarter" idx="15"/>
          </p:nvPr>
        </p:nvSpPr>
        <p:spPr/>
        <p:txBody>
          <a:bodyPr/>
          <a:lstStyle/>
          <a:p>
            <a:fld id="{18D65601-5AE2-46FC-B138-694DDD2B510D}" type="slidenum">
              <a:rPr lang="en-US" smtClean="0"/>
              <a:pPr/>
              <a:t>16</a:t>
            </a:fld>
            <a:endParaRPr lang="en-US" dirty="0"/>
          </a:p>
        </p:txBody>
      </p:sp>
      <p:sp>
        <p:nvSpPr>
          <p:cNvPr id="6" name="Table Placeholder 5">
            <a:extLst>
              <a:ext uri="{FF2B5EF4-FFF2-40B4-BE49-F238E27FC236}">
                <a16:creationId xmlns:a16="http://schemas.microsoft.com/office/drawing/2014/main" id="{9FEB9539-1917-7E61-3E5B-9DDB5B0243F3}"/>
              </a:ext>
            </a:extLst>
          </p:cNvPr>
          <p:cNvSpPr>
            <a:spLocks noGrp="1"/>
          </p:cNvSpPr>
          <p:nvPr>
            <p:ph type="tbl" sz="quarter" idx="10"/>
          </p:nvPr>
        </p:nvSpPr>
        <p:spPr>
          <a:xfrm>
            <a:off x="1487488" y="1563624"/>
            <a:ext cx="5242496" cy="4379976"/>
          </a:xfrm>
        </p:spPr>
        <p:txBody>
          <a:bodyPr/>
          <a:lstStyle/>
          <a:p>
            <a:pPr marL="0" indent="0">
              <a:buNone/>
            </a:pPr>
            <a:r>
              <a:rPr lang="en-US" b="1" dirty="0">
                <a:solidFill>
                  <a:schemeClr val="accent2">
                    <a:lumMod val="75000"/>
                  </a:schemeClr>
                </a:solidFill>
              </a:rPr>
              <a:t>A new owner purchases a property in November of 2024 and applies for homestead exemption by April 1, 2025. What will their taxable value be based on?</a:t>
            </a:r>
            <a:br>
              <a:rPr lang="en-US" b="1" dirty="0">
                <a:solidFill>
                  <a:schemeClr val="accent2">
                    <a:lumMod val="75000"/>
                  </a:schemeClr>
                </a:solidFill>
              </a:rPr>
            </a:br>
            <a:endParaRPr lang="en-US" b="1" dirty="0">
              <a:solidFill>
                <a:schemeClr val="accent2">
                  <a:lumMod val="75000"/>
                </a:schemeClr>
              </a:solidFill>
            </a:endParaRPr>
          </a:p>
          <a:p>
            <a:r>
              <a:rPr lang="en-US" b="1" dirty="0"/>
              <a:t>The taxable value will be based on the final value for 2024</a:t>
            </a:r>
          </a:p>
        </p:txBody>
      </p:sp>
      <p:pic>
        <p:nvPicPr>
          <p:cNvPr id="4098" name="Picture 2" descr="Clipart Illustrations | Japaclip">
            <a:extLst>
              <a:ext uri="{FF2B5EF4-FFF2-40B4-BE49-F238E27FC236}">
                <a16:creationId xmlns:a16="http://schemas.microsoft.com/office/drawing/2014/main" id="{CF296431-C775-E905-7501-B7F7EBE59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838" y="1563624"/>
            <a:ext cx="4223194" cy="159105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012BDD5-44EB-F85A-D9CF-8E72D63731EF}"/>
              </a:ext>
            </a:extLst>
          </p:cNvPr>
          <p:cNvSpPr/>
          <p:nvPr/>
        </p:nvSpPr>
        <p:spPr>
          <a:xfrm>
            <a:off x="8001448" y="3475853"/>
            <a:ext cx="3493264" cy="923330"/>
          </a:xfrm>
          <a:prstGeom prst="rect">
            <a:avLst/>
          </a:prstGeom>
          <a:solidFill>
            <a:schemeClr val="accent5">
              <a:lumMod val="20000"/>
              <a:lumOff val="80000"/>
            </a:schemeClr>
          </a:solid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pct5">
                  <a:fgClr>
                    <a:schemeClr val="tx2"/>
                  </a:fgClr>
                  <a:bgClr>
                    <a:schemeClr val="tx2">
                      <a:lumMod val="20000"/>
                      <a:lumOff val="80000"/>
                    </a:schemeClr>
                  </a:bgClr>
                </a:pattFill>
                <a:effectLst>
                  <a:outerShdw dist="38100" dir="2640000" algn="bl" rotWithShape="0">
                    <a:schemeClr val="tx2">
                      <a:lumMod val="75000"/>
                    </a:schemeClr>
                  </a:outerShdw>
                </a:effectLst>
              </a:rPr>
              <a:t>Base Year </a:t>
            </a:r>
          </a:p>
        </p:txBody>
      </p:sp>
    </p:spTree>
    <p:extLst>
      <p:ext uri="{BB962C8B-B14F-4D97-AF65-F5344CB8AC3E}">
        <p14:creationId xmlns:p14="http://schemas.microsoft.com/office/powerpoint/2010/main" val="221939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7172F-83D2-4715-4793-45313BBDC3D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1F039D7-F801-1D53-D991-CDFCA2FBC456}"/>
              </a:ext>
            </a:extLst>
          </p:cNvPr>
          <p:cNvSpPr>
            <a:spLocks noGrp="1"/>
          </p:cNvSpPr>
          <p:nvPr>
            <p:ph type="title"/>
          </p:nvPr>
        </p:nvSpPr>
        <p:spPr>
          <a:xfrm>
            <a:off x="1468814" y="503852"/>
            <a:ext cx="9808773" cy="1427585"/>
          </a:xfrm>
        </p:spPr>
        <p:txBody>
          <a:bodyPr/>
          <a:lstStyle/>
          <a:p>
            <a:r>
              <a:rPr lang="en-US" dirty="0"/>
              <a:t>Floating Homestead </a:t>
            </a:r>
            <a:br>
              <a:rPr lang="en-US" dirty="0"/>
            </a:br>
            <a:r>
              <a:rPr lang="en-US" sz="2000" dirty="0"/>
              <a:t>House Bill 581</a:t>
            </a:r>
            <a:endParaRPr lang="en-ZA" sz="2000" dirty="0"/>
          </a:p>
        </p:txBody>
      </p:sp>
      <p:sp>
        <p:nvSpPr>
          <p:cNvPr id="2" name="Slide Number Placeholder 1">
            <a:extLst>
              <a:ext uri="{FF2B5EF4-FFF2-40B4-BE49-F238E27FC236}">
                <a16:creationId xmlns:a16="http://schemas.microsoft.com/office/drawing/2014/main" id="{D59BFAD4-2A35-FA02-7120-6CB8B4BB5CBA}"/>
              </a:ext>
            </a:extLst>
          </p:cNvPr>
          <p:cNvSpPr>
            <a:spLocks noGrp="1"/>
          </p:cNvSpPr>
          <p:nvPr>
            <p:ph type="sldNum" sz="quarter" idx="15"/>
          </p:nvPr>
        </p:nvSpPr>
        <p:spPr/>
        <p:txBody>
          <a:bodyPr/>
          <a:lstStyle/>
          <a:p>
            <a:fld id="{18D65601-5AE2-46FC-B138-694DDD2B510D}" type="slidenum">
              <a:rPr lang="en-US" smtClean="0"/>
              <a:pPr/>
              <a:t>17</a:t>
            </a:fld>
            <a:endParaRPr lang="en-US" dirty="0"/>
          </a:p>
        </p:txBody>
      </p:sp>
      <p:sp>
        <p:nvSpPr>
          <p:cNvPr id="6" name="Table Placeholder 5">
            <a:extLst>
              <a:ext uri="{FF2B5EF4-FFF2-40B4-BE49-F238E27FC236}">
                <a16:creationId xmlns:a16="http://schemas.microsoft.com/office/drawing/2014/main" id="{D51C4963-B1DC-ACDD-17AC-7ABA0CB04839}"/>
              </a:ext>
            </a:extLst>
          </p:cNvPr>
          <p:cNvSpPr>
            <a:spLocks noGrp="1"/>
          </p:cNvSpPr>
          <p:nvPr>
            <p:ph type="tbl" sz="quarter" idx="10"/>
          </p:nvPr>
        </p:nvSpPr>
        <p:spPr>
          <a:xfrm>
            <a:off x="1487488" y="2057400"/>
            <a:ext cx="4904168" cy="4023360"/>
          </a:xfrm>
        </p:spPr>
        <p:txBody>
          <a:bodyPr/>
          <a:lstStyle/>
          <a:p>
            <a:pPr marL="0" indent="0">
              <a:buNone/>
            </a:pPr>
            <a:r>
              <a:rPr lang="en-US" b="1" dirty="0">
                <a:solidFill>
                  <a:schemeClr val="accent2">
                    <a:lumMod val="75000"/>
                  </a:schemeClr>
                </a:solidFill>
              </a:rPr>
              <a:t>Will the base year always be 2024?</a:t>
            </a:r>
          </a:p>
          <a:p>
            <a:pPr marL="0" indent="0">
              <a:buNone/>
            </a:pPr>
            <a:endParaRPr lang="en-US" b="1" dirty="0">
              <a:solidFill>
                <a:schemeClr val="accent2">
                  <a:lumMod val="75000"/>
                </a:schemeClr>
              </a:solidFill>
            </a:endParaRPr>
          </a:p>
          <a:p>
            <a:r>
              <a:rPr lang="en-US" b="1" dirty="0"/>
              <a:t>No – for homes first receiving the exemption after 2025, the base year assessed value will be the final value for the immediately preceding year. </a:t>
            </a:r>
            <a:endParaRPr lang="en-US" dirty="0"/>
          </a:p>
        </p:txBody>
      </p:sp>
      <p:pic>
        <p:nvPicPr>
          <p:cNvPr id="5" name="Picture 4">
            <a:extLst>
              <a:ext uri="{FF2B5EF4-FFF2-40B4-BE49-F238E27FC236}">
                <a16:creationId xmlns:a16="http://schemas.microsoft.com/office/drawing/2014/main" id="{EF96D664-DECB-8920-D6EE-5E354CADB4EA}"/>
              </a:ext>
            </a:extLst>
          </p:cNvPr>
          <p:cNvPicPr>
            <a:picLocks noChangeAspect="1"/>
          </p:cNvPicPr>
          <p:nvPr/>
        </p:nvPicPr>
        <p:blipFill>
          <a:blip r:embed="rId2"/>
          <a:stretch>
            <a:fillRect/>
          </a:stretch>
        </p:blipFill>
        <p:spPr>
          <a:xfrm>
            <a:off x="6808838" y="352008"/>
            <a:ext cx="4813186" cy="5851028"/>
          </a:xfrm>
          <a:prstGeom prst="rect">
            <a:avLst/>
          </a:prstGeom>
        </p:spPr>
      </p:pic>
    </p:spTree>
    <p:extLst>
      <p:ext uri="{BB962C8B-B14F-4D97-AF65-F5344CB8AC3E}">
        <p14:creationId xmlns:p14="http://schemas.microsoft.com/office/powerpoint/2010/main" val="3746285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F7573-1A3C-4C13-C1E3-DF23CB6E643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A830E61-9BCA-3B15-89D4-0ABC4F2807F4}"/>
              </a:ext>
            </a:extLst>
          </p:cNvPr>
          <p:cNvSpPr>
            <a:spLocks noGrp="1"/>
          </p:cNvSpPr>
          <p:nvPr>
            <p:ph type="title"/>
          </p:nvPr>
        </p:nvSpPr>
        <p:spPr>
          <a:xfrm>
            <a:off x="1468814" y="503852"/>
            <a:ext cx="9808773" cy="1427585"/>
          </a:xfrm>
        </p:spPr>
        <p:txBody>
          <a:bodyPr/>
          <a:lstStyle/>
          <a:p>
            <a:r>
              <a:rPr lang="en-US" dirty="0"/>
              <a:t>Floating Homestead </a:t>
            </a:r>
            <a:br>
              <a:rPr lang="en-US" dirty="0"/>
            </a:br>
            <a:r>
              <a:rPr lang="en-US" sz="2000" dirty="0"/>
              <a:t>House Bill 581</a:t>
            </a:r>
            <a:endParaRPr lang="en-ZA" sz="2000" dirty="0"/>
          </a:p>
        </p:txBody>
      </p:sp>
      <p:sp>
        <p:nvSpPr>
          <p:cNvPr id="2" name="Slide Number Placeholder 1">
            <a:extLst>
              <a:ext uri="{FF2B5EF4-FFF2-40B4-BE49-F238E27FC236}">
                <a16:creationId xmlns:a16="http://schemas.microsoft.com/office/drawing/2014/main" id="{DEB59179-D3B0-7EFF-7576-AA1E5C94038F}"/>
              </a:ext>
            </a:extLst>
          </p:cNvPr>
          <p:cNvSpPr>
            <a:spLocks noGrp="1"/>
          </p:cNvSpPr>
          <p:nvPr>
            <p:ph type="sldNum" sz="quarter" idx="15"/>
          </p:nvPr>
        </p:nvSpPr>
        <p:spPr/>
        <p:txBody>
          <a:bodyPr/>
          <a:lstStyle/>
          <a:p>
            <a:fld id="{18D65601-5AE2-46FC-B138-694DDD2B510D}" type="slidenum">
              <a:rPr lang="en-US" smtClean="0"/>
              <a:pPr/>
              <a:t>18</a:t>
            </a:fld>
            <a:endParaRPr lang="en-US" dirty="0"/>
          </a:p>
        </p:txBody>
      </p:sp>
      <p:sp>
        <p:nvSpPr>
          <p:cNvPr id="6" name="Table Placeholder 5">
            <a:extLst>
              <a:ext uri="{FF2B5EF4-FFF2-40B4-BE49-F238E27FC236}">
                <a16:creationId xmlns:a16="http://schemas.microsoft.com/office/drawing/2014/main" id="{A8533153-5242-30EC-5E6D-03A3819EE261}"/>
              </a:ext>
            </a:extLst>
          </p:cNvPr>
          <p:cNvSpPr>
            <a:spLocks noGrp="1"/>
          </p:cNvSpPr>
          <p:nvPr>
            <p:ph type="tbl" sz="quarter" idx="10"/>
          </p:nvPr>
        </p:nvSpPr>
        <p:spPr>
          <a:xfrm>
            <a:off x="1133856" y="1810513"/>
            <a:ext cx="4178808" cy="4133088"/>
          </a:xfrm>
        </p:spPr>
        <p:txBody>
          <a:bodyPr>
            <a:normAutofit/>
          </a:bodyPr>
          <a:lstStyle/>
          <a:p>
            <a:pPr marL="0" indent="0">
              <a:buNone/>
            </a:pPr>
            <a:r>
              <a:rPr lang="en-US" b="1" dirty="0">
                <a:solidFill>
                  <a:srgbClr val="95B8BF"/>
                </a:solidFill>
              </a:rPr>
              <a:t>A new owner purchases a property in October 2026 and applies for homestead exemption by April 1, 2027. What will their taxable value be based on?</a:t>
            </a:r>
          </a:p>
          <a:p>
            <a:pPr marL="0" indent="0">
              <a:buNone/>
            </a:pPr>
            <a:endParaRPr lang="en-US" dirty="0"/>
          </a:p>
          <a:p>
            <a:r>
              <a:rPr lang="en-US" dirty="0"/>
              <a:t>The taxable value will be based on the final value for 2026. </a:t>
            </a:r>
          </a:p>
        </p:txBody>
      </p:sp>
      <p:pic>
        <p:nvPicPr>
          <p:cNvPr id="5122" name="Picture 2" descr="2026 sticker&quot; Sticker for Sale by ...">
            <a:extLst>
              <a:ext uri="{FF2B5EF4-FFF2-40B4-BE49-F238E27FC236}">
                <a16:creationId xmlns:a16="http://schemas.microsoft.com/office/drawing/2014/main" id="{8B2B2832-A6F9-F493-65EA-26B66B86E1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5138" y="700660"/>
            <a:ext cx="3288790" cy="328879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95C9A88-3022-A29E-F63E-E98B02C3FE16}"/>
              </a:ext>
            </a:extLst>
          </p:cNvPr>
          <p:cNvSpPr/>
          <p:nvPr/>
        </p:nvSpPr>
        <p:spPr>
          <a:xfrm>
            <a:off x="7565138" y="4186258"/>
            <a:ext cx="330090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Base Year</a:t>
            </a:r>
          </a:p>
        </p:txBody>
      </p:sp>
    </p:spTree>
    <p:extLst>
      <p:ext uri="{BB962C8B-B14F-4D97-AF65-F5344CB8AC3E}">
        <p14:creationId xmlns:p14="http://schemas.microsoft.com/office/powerpoint/2010/main" val="3338956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BC842-5FB5-8489-8806-CCE8D65678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E39DE25-AEFD-6CFB-0AAB-0B64B3221465}"/>
              </a:ext>
            </a:extLst>
          </p:cNvPr>
          <p:cNvSpPr>
            <a:spLocks noGrp="1"/>
          </p:cNvSpPr>
          <p:nvPr>
            <p:ph type="title"/>
          </p:nvPr>
        </p:nvSpPr>
        <p:spPr>
          <a:xfrm>
            <a:off x="1468814" y="503852"/>
            <a:ext cx="9808773" cy="1427585"/>
          </a:xfrm>
        </p:spPr>
        <p:txBody>
          <a:bodyPr/>
          <a:lstStyle/>
          <a:p>
            <a:r>
              <a:rPr lang="en-US" dirty="0"/>
              <a:t>Floating Homestead </a:t>
            </a:r>
            <a:br>
              <a:rPr lang="en-US" dirty="0"/>
            </a:br>
            <a:r>
              <a:rPr lang="en-US" sz="2000" dirty="0"/>
              <a:t>House Bill 581</a:t>
            </a:r>
            <a:endParaRPr lang="en-ZA" sz="2000" dirty="0"/>
          </a:p>
        </p:txBody>
      </p:sp>
      <p:sp>
        <p:nvSpPr>
          <p:cNvPr id="2" name="Slide Number Placeholder 1">
            <a:extLst>
              <a:ext uri="{FF2B5EF4-FFF2-40B4-BE49-F238E27FC236}">
                <a16:creationId xmlns:a16="http://schemas.microsoft.com/office/drawing/2014/main" id="{DE623AC5-38B5-6AF7-4ACB-4CBC7ECE4D0F}"/>
              </a:ext>
            </a:extLst>
          </p:cNvPr>
          <p:cNvSpPr>
            <a:spLocks noGrp="1"/>
          </p:cNvSpPr>
          <p:nvPr>
            <p:ph type="sldNum" sz="quarter" idx="15"/>
          </p:nvPr>
        </p:nvSpPr>
        <p:spPr/>
        <p:txBody>
          <a:bodyPr/>
          <a:lstStyle/>
          <a:p>
            <a:fld id="{18D65601-5AE2-46FC-B138-694DDD2B510D}" type="slidenum">
              <a:rPr lang="en-US" smtClean="0"/>
              <a:pPr/>
              <a:t>19</a:t>
            </a:fld>
            <a:endParaRPr lang="en-US" dirty="0"/>
          </a:p>
        </p:txBody>
      </p:sp>
      <p:sp>
        <p:nvSpPr>
          <p:cNvPr id="6" name="Table Placeholder 5">
            <a:extLst>
              <a:ext uri="{FF2B5EF4-FFF2-40B4-BE49-F238E27FC236}">
                <a16:creationId xmlns:a16="http://schemas.microsoft.com/office/drawing/2014/main" id="{E8834757-8CEC-E9A9-2F82-C6AB99996C15}"/>
              </a:ext>
            </a:extLst>
          </p:cNvPr>
          <p:cNvSpPr>
            <a:spLocks noGrp="1"/>
          </p:cNvSpPr>
          <p:nvPr>
            <p:ph type="tbl" sz="quarter" idx="10"/>
          </p:nvPr>
        </p:nvSpPr>
        <p:spPr>
          <a:xfrm>
            <a:off x="1468814" y="1719073"/>
            <a:ext cx="4840160" cy="4224528"/>
          </a:xfrm>
        </p:spPr>
        <p:txBody>
          <a:bodyPr/>
          <a:lstStyle/>
          <a:p>
            <a:pPr marL="0" indent="0">
              <a:buNone/>
            </a:pPr>
            <a:r>
              <a:rPr lang="en-US" b="1" dirty="0">
                <a:solidFill>
                  <a:schemeClr val="accent2">
                    <a:lumMod val="75000"/>
                  </a:schemeClr>
                </a:solidFill>
              </a:rPr>
              <a:t>A new owner purchases a property in October 2029 and applies for homestead exemption by April 1, 2030. What will their taxable value be based on?</a:t>
            </a:r>
          </a:p>
          <a:p>
            <a:pPr marL="0" indent="0">
              <a:buNone/>
            </a:pPr>
            <a:endParaRPr lang="en-US" b="1" dirty="0">
              <a:solidFill>
                <a:schemeClr val="accent2">
                  <a:lumMod val="75000"/>
                </a:schemeClr>
              </a:solidFill>
            </a:endParaRPr>
          </a:p>
          <a:p>
            <a:r>
              <a:rPr lang="en-US" b="1" dirty="0"/>
              <a:t>The taxable value will be based on the final value for 2029</a:t>
            </a:r>
            <a:endParaRPr lang="en-US" dirty="0"/>
          </a:p>
        </p:txBody>
      </p:sp>
      <p:pic>
        <p:nvPicPr>
          <p:cNvPr id="6146" name="Picture 2" descr="Class Of 2029 Stickers for Sale | Redbubble">
            <a:extLst>
              <a:ext uri="{FF2B5EF4-FFF2-40B4-BE49-F238E27FC236}">
                <a16:creationId xmlns:a16="http://schemas.microsoft.com/office/drawing/2014/main" id="{5295F47D-2564-736F-FA3D-04929773E3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5070" y="1369886"/>
            <a:ext cx="3031426" cy="30314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52BE428-B0F7-1D7C-FB14-0DAFB219E91E}"/>
              </a:ext>
            </a:extLst>
          </p:cNvPr>
          <p:cNvSpPr/>
          <p:nvPr/>
        </p:nvSpPr>
        <p:spPr>
          <a:xfrm>
            <a:off x="7660330" y="4344016"/>
            <a:ext cx="330090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Base Year</a:t>
            </a:r>
          </a:p>
        </p:txBody>
      </p:sp>
    </p:spTree>
    <p:extLst>
      <p:ext uri="{BB962C8B-B14F-4D97-AF65-F5344CB8AC3E}">
        <p14:creationId xmlns:p14="http://schemas.microsoft.com/office/powerpoint/2010/main" val="340345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97761-0B88-A5E8-0B78-C39173D05F4D}"/>
              </a:ext>
            </a:extLst>
          </p:cNvPr>
          <p:cNvSpPr>
            <a:spLocks noGrp="1"/>
          </p:cNvSpPr>
          <p:nvPr>
            <p:ph type="title"/>
          </p:nvPr>
        </p:nvSpPr>
        <p:spPr>
          <a:xfrm>
            <a:off x="1455582" y="737115"/>
            <a:ext cx="9709241" cy="1000245"/>
          </a:xfrm>
        </p:spPr>
        <p:txBody>
          <a:bodyPr/>
          <a:lstStyle/>
          <a:p>
            <a:pPr algn="ctr"/>
            <a:r>
              <a:rPr lang="en-US" dirty="0"/>
              <a:t>Disclaimer </a:t>
            </a:r>
          </a:p>
        </p:txBody>
      </p:sp>
      <p:sp>
        <p:nvSpPr>
          <p:cNvPr id="3" name="Content Placeholder 2">
            <a:extLst>
              <a:ext uri="{FF2B5EF4-FFF2-40B4-BE49-F238E27FC236}">
                <a16:creationId xmlns:a16="http://schemas.microsoft.com/office/drawing/2014/main" id="{02BA04E6-CD61-B962-4287-DEC1993C32D6}"/>
              </a:ext>
            </a:extLst>
          </p:cNvPr>
          <p:cNvSpPr>
            <a:spLocks noGrp="1"/>
          </p:cNvSpPr>
          <p:nvPr>
            <p:ph sz="quarter" idx="12"/>
          </p:nvPr>
        </p:nvSpPr>
        <p:spPr>
          <a:xfrm>
            <a:off x="1455583" y="1453896"/>
            <a:ext cx="9382590" cy="1801368"/>
          </a:xfrm>
        </p:spPr>
        <p:txBody>
          <a:bodyPr/>
          <a:lstStyle/>
          <a:p>
            <a:pPr marL="0" indent="0">
              <a:buNone/>
            </a:pPr>
            <a:r>
              <a:rPr lang="en-US" dirty="0"/>
              <a:t>This document is intended to provide citizens with a general overview of Georgia’s floating homestead exemption and recent changes to the annual Notice of Assessment. It is not all-inclusive and should not be considered a comprehensive.</a:t>
            </a:r>
          </a:p>
        </p:txBody>
      </p:sp>
      <p:sp>
        <p:nvSpPr>
          <p:cNvPr id="4" name="Slide Number Placeholder 3">
            <a:extLst>
              <a:ext uri="{FF2B5EF4-FFF2-40B4-BE49-F238E27FC236}">
                <a16:creationId xmlns:a16="http://schemas.microsoft.com/office/drawing/2014/main" id="{2CD4601E-33F5-5714-867D-A0B584DA7C11}"/>
              </a:ext>
            </a:extLst>
          </p:cNvPr>
          <p:cNvSpPr>
            <a:spLocks noGrp="1"/>
          </p:cNvSpPr>
          <p:nvPr>
            <p:ph type="sldNum" sz="quarter" idx="15"/>
          </p:nvPr>
        </p:nvSpPr>
        <p:spPr/>
        <p:txBody>
          <a:bodyPr/>
          <a:lstStyle/>
          <a:p>
            <a:fld id="{18D65601-5AE2-46FC-B138-694DDD2B510D}" type="slidenum">
              <a:rPr lang="en-US" smtClean="0"/>
              <a:pPr/>
              <a:t>2</a:t>
            </a:fld>
            <a:endParaRPr lang="en-US" dirty="0"/>
          </a:p>
        </p:txBody>
      </p:sp>
      <p:pic>
        <p:nvPicPr>
          <p:cNvPr id="2050" name="Picture 2" descr="430+ Disclaimer Stock Illustrations ...">
            <a:extLst>
              <a:ext uri="{FF2B5EF4-FFF2-40B4-BE49-F238E27FC236}">
                <a16:creationId xmlns:a16="http://schemas.microsoft.com/office/drawing/2014/main" id="{814E4C73-CF5D-0F8E-9D2F-4D7E7528C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965" y="3118223"/>
            <a:ext cx="6824473" cy="3002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455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B9F26-5977-E464-BB40-61A867BA1B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609EEA6-F77A-AC70-0040-37E2195B3990}"/>
              </a:ext>
            </a:extLst>
          </p:cNvPr>
          <p:cNvSpPr>
            <a:spLocks noGrp="1"/>
          </p:cNvSpPr>
          <p:nvPr>
            <p:ph type="title"/>
          </p:nvPr>
        </p:nvSpPr>
        <p:spPr>
          <a:xfrm>
            <a:off x="1468814" y="503852"/>
            <a:ext cx="9808773" cy="1427585"/>
          </a:xfrm>
        </p:spPr>
        <p:txBody>
          <a:bodyPr/>
          <a:lstStyle/>
          <a:p>
            <a:r>
              <a:rPr lang="en-US" dirty="0"/>
              <a:t>Floating Homestead </a:t>
            </a:r>
            <a:br>
              <a:rPr lang="en-US" dirty="0"/>
            </a:br>
            <a:r>
              <a:rPr lang="en-US" sz="2000" dirty="0"/>
              <a:t>House Bill 581</a:t>
            </a:r>
            <a:endParaRPr lang="en-ZA" sz="2000" dirty="0"/>
          </a:p>
        </p:txBody>
      </p:sp>
      <p:sp>
        <p:nvSpPr>
          <p:cNvPr id="2" name="Slide Number Placeholder 1">
            <a:extLst>
              <a:ext uri="{FF2B5EF4-FFF2-40B4-BE49-F238E27FC236}">
                <a16:creationId xmlns:a16="http://schemas.microsoft.com/office/drawing/2014/main" id="{4C4301BF-9C03-097A-B1D5-A8F6C03EA6DD}"/>
              </a:ext>
            </a:extLst>
          </p:cNvPr>
          <p:cNvSpPr>
            <a:spLocks noGrp="1"/>
          </p:cNvSpPr>
          <p:nvPr>
            <p:ph type="sldNum" sz="quarter" idx="15"/>
          </p:nvPr>
        </p:nvSpPr>
        <p:spPr/>
        <p:txBody>
          <a:bodyPr/>
          <a:lstStyle/>
          <a:p>
            <a:fld id="{18D65601-5AE2-46FC-B138-694DDD2B510D}" type="slidenum">
              <a:rPr lang="en-US" smtClean="0"/>
              <a:pPr/>
              <a:t>20</a:t>
            </a:fld>
            <a:endParaRPr lang="en-US" dirty="0"/>
          </a:p>
        </p:txBody>
      </p:sp>
      <p:sp>
        <p:nvSpPr>
          <p:cNvPr id="6" name="Table Placeholder 5">
            <a:extLst>
              <a:ext uri="{FF2B5EF4-FFF2-40B4-BE49-F238E27FC236}">
                <a16:creationId xmlns:a16="http://schemas.microsoft.com/office/drawing/2014/main" id="{602079D1-1CC9-8FF6-BF3C-1C2F64C4CF84}"/>
              </a:ext>
            </a:extLst>
          </p:cNvPr>
          <p:cNvSpPr>
            <a:spLocks noGrp="1"/>
          </p:cNvSpPr>
          <p:nvPr>
            <p:ph type="tbl" sz="quarter" idx="10"/>
          </p:nvPr>
        </p:nvSpPr>
        <p:spPr/>
        <p:txBody>
          <a:bodyPr/>
          <a:lstStyle/>
          <a:p>
            <a:pPr marL="0" indent="0">
              <a:buNone/>
            </a:pPr>
            <a:r>
              <a:rPr lang="en-US" b="1" dirty="0">
                <a:solidFill>
                  <a:schemeClr val="accent2">
                    <a:lumMod val="75000"/>
                  </a:schemeClr>
                </a:solidFill>
              </a:rPr>
              <a:t>Are all taxing jurisdictions subject to the new floating homestead exemption?</a:t>
            </a:r>
          </a:p>
          <a:p>
            <a:r>
              <a:rPr lang="en-US" dirty="0"/>
              <a:t>HB 581 implements a floating homestead exemption for all local governments that </a:t>
            </a:r>
            <a:r>
              <a:rPr lang="en-US" b="1" dirty="0"/>
              <a:t>DO NOT </a:t>
            </a:r>
            <a:r>
              <a:rPr lang="en-US" dirty="0"/>
              <a:t>opt-out on or before March 1, 2025:</a:t>
            </a:r>
          </a:p>
          <a:p>
            <a:endParaRPr lang="en-US" dirty="0"/>
          </a:p>
          <a:p>
            <a:pPr lvl="3"/>
            <a:r>
              <a:rPr lang="en-US" dirty="0"/>
              <a:t>Counties</a:t>
            </a:r>
          </a:p>
          <a:p>
            <a:pPr lvl="3"/>
            <a:r>
              <a:rPr lang="en-US" dirty="0"/>
              <a:t>Cities</a:t>
            </a:r>
          </a:p>
          <a:p>
            <a:pPr lvl="3"/>
            <a:r>
              <a:rPr lang="en-US" dirty="0"/>
              <a:t>Schools</a:t>
            </a:r>
          </a:p>
          <a:p>
            <a:pPr lvl="3"/>
            <a:r>
              <a:rPr lang="en-US" dirty="0"/>
              <a:t>Special Districts</a:t>
            </a:r>
          </a:p>
        </p:txBody>
      </p:sp>
    </p:spTree>
    <p:extLst>
      <p:ext uri="{BB962C8B-B14F-4D97-AF65-F5344CB8AC3E}">
        <p14:creationId xmlns:p14="http://schemas.microsoft.com/office/powerpoint/2010/main" val="2716851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F7C0D-841C-6D61-80BA-55EB6D9CA61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BFBC27C-0452-1F6E-B235-696F7E11C2F4}"/>
              </a:ext>
            </a:extLst>
          </p:cNvPr>
          <p:cNvSpPr>
            <a:spLocks noGrp="1"/>
          </p:cNvSpPr>
          <p:nvPr>
            <p:ph type="title"/>
          </p:nvPr>
        </p:nvSpPr>
        <p:spPr>
          <a:xfrm>
            <a:off x="1468814" y="503852"/>
            <a:ext cx="9808773" cy="1427585"/>
          </a:xfrm>
        </p:spPr>
        <p:txBody>
          <a:bodyPr/>
          <a:lstStyle/>
          <a:p>
            <a:r>
              <a:rPr lang="en-US" dirty="0"/>
              <a:t>Floating Homestead </a:t>
            </a:r>
            <a:br>
              <a:rPr lang="en-US" dirty="0"/>
            </a:br>
            <a:r>
              <a:rPr lang="en-US" sz="2000" dirty="0"/>
              <a:t>House Bill 581</a:t>
            </a:r>
            <a:endParaRPr lang="en-ZA" sz="2000" dirty="0"/>
          </a:p>
        </p:txBody>
      </p:sp>
      <p:sp>
        <p:nvSpPr>
          <p:cNvPr id="2" name="Slide Number Placeholder 1">
            <a:extLst>
              <a:ext uri="{FF2B5EF4-FFF2-40B4-BE49-F238E27FC236}">
                <a16:creationId xmlns:a16="http://schemas.microsoft.com/office/drawing/2014/main" id="{AC1949CE-956C-A590-A150-7ADC17B77101}"/>
              </a:ext>
            </a:extLst>
          </p:cNvPr>
          <p:cNvSpPr>
            <a:spLocks noGrp="1"/>
          </p:cNvSpPr>
          <p:nvPr>
            <p:ph type="sldNum" sz="quarter" idx="15"/>
          </p:nvPr>
        </p:nvSpPr>
        <p:spPr/>
        <p:txBody>
          <a:bodyPr/>
          <a:lstStyle/>
          <a:p>
            <a:fld id="{18D65601-5AE2-46FC-B138-694DDD2B510D}" type="slidenum">
              <a:rPr lang="en-US" smtClean="0"/>
              <a:pPr/>
              <a:t>21</a:t>
            </a:fld>
            <a:endParaRPr lang="en-US" dirty="0"/>
          </a:p>
        </p:txBody>
      </p:sp>
      <p:sp>
        <p:nvSpPr>
          <p:cNvPr id="6" name="Table Placeholder 5">
            <a:extLst>
              <a:ext uri="{FF2B5EF4-FFF2-40B4-BE49-F238E27FC236}">
                <a16:creationId xmlns:a16="http://schemas.microsoft.com/office/drawing/2014/main" id="{BC0E1431-7D37-A941-B00F-B49AF1BA8A44}"/>
              </a:ext>
            </a:extLst>
          </p:cNvPr>
          <p:cNvSpPr>
            <a:spLocks noGrp="1"/>
          </p:cNvSpPr>
          <p:nvPr>
            <p:ph type="tbl" sz="quarter" idx="10"/>
          </p:nvPr>
        </p:nvSpPr>
        <p:spPr>
          <a:xfrm>
            <a:off x="1487488" y="2057400"/>
            <a:ext cx="9790112" cy="4005072"/>
          </a:xfrm>
        </p:spPr>
        <p:txBody>
          <a:bodyPr>
            <a:normAutofit lnSpcReduction="10000"/>
          </a:bodyPr>
          <a:lstStyle/>
          <a:p>
            <a:pPr marL="0" indent="0">
              <a:buNone/>
            </a:pPr>
            <a:r>
              <a:rPr lang="en-US" b="1" dirty="0">
                <a:solidFill>
                  <a:schemeClr val="accent2">
                    <a:lumMod val="75000"/>
                  </a:schemeClr>
                </a:solidFill>
              </a:rPr>
              <a:t>Can a city, county, or school opt-out of the HB 581 floating homestead exemption?</a:t>
            </a:r>
          </a:p>
          <a:p>
            <a:r>
              <a:rPr lang="en-US" dirty="0"/>
              <a:t>Yes, the opt out process is very similar to the “public notification of tax increase” process when a local government does not take a full rollback.</a:t>
            </a:r>
          </a:p>
          <a:p>
            <a:r>
              <a:rPr lang="en-US" dirty="0"/>
              <a:t>The local government wanting to opt-out must advertise and hold three public hearings of intent to opt out, pass a resolution opting out and file it with the Secretary of State. </a:t>
            </a:r>
          </a:p>
          <a:p>
            <a:r>
              <a:rPr lang="en-US" dirty="0"/>
              <a:t>Each local government (county, city, school) may independently make the decision whether to opt out. Any combination may stay in or opt out. </a:t>
            </a:r>
          </a:p>
        </p:txBody>
      </p:sp>
    </p:spTree>
    <p:extLst>
      <p:ext uri="{BB962C8B-B14F-4D97-AF65-F5344CB8AC3E}">
        <p14:creationId xmlns:p14="http://schemas.microsoft.com/office/powerpoint/2010/main" val="1369592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72684-AE36-BD5A-C6B0-53119DD5356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8C7C2E-4B19-8484-3A88-00BF726830BA}"/>
              </a:ext>
            </a:extLst>
          </p:cNvPr>
          <p:cNvSpPr>
            <a:spLocks noGrp="1"/>
          </p:cNvSpPr>
          <p:nvPr>
            <p:ph type="title"/>
          </p:nvPr>
        </p:nvSpPr>
        <p:spPr>
          <a:xfrm>
            <a:off x="1468814" y="503852"/>
            <a:ext cx="9808773" cy="1427585"/>
          </a:xfrm>
        </p:spPr>
        <p:txBody>
          <a:bodyPr/>
          <a:lstStyle/>
          <a:p>
            <a:r>
              <a:rPr lang="en-US" dirty="0"/>
              <a:t>Floating Homestead </a:t>
            </a:r>
            <a:br>
              <a:rPr lang="en-US" dirty="0"/>
            </a:br>
            <a:r>
              <a:rPr lang="en-US" sz="2000" dirty="0"/>
              <a:t>House Bill 581</a:t>
            </a:r>
            <a:endParaRPr lang="en-ZA" sz="2000" dirty="0"/>
          </a:p>
        </p:txBody>
      </p:sp>
      <p:sp>
        <p:nvSpPr>
          <p:cNvPr id="2" name="Slide Number Placeholder 1">
            <a:extLst>
              <a:ext uri="{FF2B5EF4-FFF2-40B4-BE49-F238E27FC236}">
                <a16:creationId xmlns:a16="http://schemas.microsoft.com/office/drawing/2014/main" id="{C2488D13-C7B7-5D23-4FD2-73DC2362C08E}"/>
              </a:ext>
            </a:extLst>
          </p:cNvPr>
          <p:cNvSpPr>
            <a:spLocks noGrp="1"/>
          </p:cNvSpPr>
          <p:nvPr>
            <p:ph type="sldNum" sz="quarter" idx="15"/>
          </p:nvPr>
        </p:nvSpPr>
        <p:spPr/>
        <p:txBody>
          <a:bodyPr/>
          <a:lstStyle/>
          <a:p>
            <a:fld id="{18D65601-5AE2-46FC-B138-694DDD2B510D}" type="slidenum">
              <a:rPr lang="en-US" smtClean="0"/>
              <a:pPr/>
              <a:t>22</a:t>
            </a:fld>
            <a:endParaRPr lang="en-US" dirty="0"/>
          </a:p>
        </p:txBody>
      </p:sp>
      <p:sp>
        <p:nvSpPr>
          <p:cNvPr id="6" name="Table Placeholder 5">
            <a:extLst>
              <a:ext uri="{FF2B5EF4-FFF2-40B4-BE49-F238E27FC236}">
                <a16:creationId xmlns:a16="http://schemas.microsoft.com/office/drawing/2014/main" id="{501E0E12-D6CC-38B2-C971-CE7EC711A555}"/>
              </a:ext>
            </a:extLst>
          </p:cNvPr>
          <p:cNvSpPr>
            <a:spLocks noGrp="1"/>
          </p:cNvSpPr>
          <p:nvPr>
            <p:ph type="tbl" sz="quarter" idx="10"/>
          </p:nvPr>
        </p:nvSpPr>
        <p:spPr>
          <a:xfrm>
            <a:off x="1130872" y="2075688"/>
            <a:ext cx="5087048" cy="4005072"/>
          </a:xfrm>
        </p:spPr>
        <p:txBody>
          <a:bodyPr>
            <a:normAutofit/>
          </a:bodyPr>
          <a:lstStyle/>
          <a:p>
            <a:pPr marL="0" indent="0">
              <a:buNone/>
            </a:pPr>
            <a:r>
              <a:rPr lang="en-US" b="1" dirty="0">
                <a:solidFill>
                  <a:schemeClr val="accent2">
                    <a:lumMod val="75000"/>
                  </a:schemeClr>
                </a:solidFill>
              </a:rPr>
              <a:t>Did any Barrow authorities opt out of the floating homestead?</a:t>
            </a:r>
          </a:p>
          <a:p>
            <a:r>
              <a:rPr lang="en-US" dirty="0"/>
              <a:t>Yes, the Barrow Board of Education officially opted out of the statewide floating homestead on February 25, 2025.</a:t>
            </a:r>
          </a:p>
        </p:txBody>
      </p:sp>
      <p:pic>
        <p:nvPicPr>
          <p:cNvPr id="5" name="Picture 4" descr="A picture containing text&#10;&#10;AI-generated content may be incorrect.">
            <a:extLst>
              <a:ext uri="{FF2B5EF4-FFF2-40B4-BE49-F238E27FC236}">
                <a16:creationId xmlns:a16="http://schemas.microsoft.com/office/drawing/2014/main" id="{A0053D44-2423-8ADF-3336-F69BEE0A0ABA}"/>
              </a:ext>
            </a:extLst>
          </p:cNvPr>
          <p:cNvPicPr>
            <a:picLocks noChangeAspect="1"/>
          </p:cNvPicPr>
          <p:nvPr/>
        </p:nvPicPr>
        <p:blipFill>
          <a:blip r:embed="rId2"/>
          <a:stretch>
            <a:fillRect/>
          </a:stretch>
        </p:blipFill>
        <p:spPr>
          <a:xfrm>
            <a:off x="6373200" y="2057400"/>
            <a:ext cx="5614584" cy="4422712"/>
          </a:xfrm>
          <a:prstGeom prst="rect">
            <a:avLst/>
          </a:prstGeom>
        </p:spPr>
      </p:pic>
    </p:spTree>
    <p:extLst>
      <p:ext uri="{BB962C8B-B14F-4D97-AF65-F5344CB8AC3E}">
        <p14:creationId xmlns:p14="http://schemas.microsoft.com/office/powerpoint/2010/main" val="4199843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FB5BE-CCFC-8FBC-53C9-42DBA674BB1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26EB93D-0CBD-D75B-7ACE-F5E0EE424A9A}"/>
              </a:ext>
            </a:extLst>
          </p:cNvPr>
          <p:cNvSpPr>
            <a:spLocks noGrp="1"/>
          </p:cNvSpPr>
          <p:nvPr>
            <p:ph type="title"/>
          </p:nvPr>
        </p:nvSpPr>
        <p:spPr>
          <a:xfrm>
            <a:off x="1468814" y="503852"/>
            <a:ext cx="9808773" cy="1427585"/>
          </a:xfrm>
        </p:spPr>
        <p:txBody>
          <a:bodyPr/>
          <a:lstStyle/>
          <a:p>
            <a:r>
              <a:rPr lang="en-US" dirty="0"/>
              <a:t>Floating Homestead </a:t>
            </a:r>
            <a:br>
              <a:rPr lang="en-US" dirty="0"/>
            </a:br>
            <a:r>
              <a:rPr lang="en-US" sz="2000" dirty="0"/>
              <a:t>House Bill 581</a:t>
            </a:r>
            <a:endParaRPr lang="en-ZA" sz="2000" dirty="0"/>
          </a:p>
        </p:txBody>
      </p:sp>
      <p:sp>
        <p:nvSpPr>
          <p:cNvPr id="2" name="Slide Number Placeholder 1">
            <a:extLst>
              <a:ext uri="{FF2B5EF4-FFF2-40B4-BE49-F238E27FC236}">
                <a16:creationId xmlns:a16="http://schemas.microsoft.com/office/drawing/2014/main" id="{8D29DE6D-407F-9B86-C441-E36CD0CAFFE7}"/>
              </a:ext>
            </a:extLst>
          </p:cNvPr>
          <p:cNvSpPr>
            <a:spLocks noGrp="1"/>
          </p:cNvSpPr>
          <p:nvPr>
            <p:ph type="sldNum" sz="quarter" idx="15"/>
          </p:nvPr>
        </p:nvSpPr>
        <p:spPr/>
        <p:txBody>
          <a:bodyPr/>
          <a:lstStyle/>
          <a:p>
            <a:fld id="{18D65601-5AE2-46FC-B138-694DDD2B510D}" type="slidenum">
              <a:rPr lang="en-US" smtClean="0"/>
              <a:pPr/>
              <a:t>23</a:t>
            </a:fld>
            <a:endParaRPr lang="en-US" dirty="0"/>
          </a:p>
        </p:txBody>
      </p:sp>
      <p:sp>
        <p:nvSpPr>
          <p:cNvPr id="6" name="Table Placeholder 5">
            <a:extLst>
              <a:ext uri="{FF2B5EF4-FFF2-40B4-BE49-F238E27FC236}">
                <a16:creationId xmlns:a16="http://schemas.microsoft.com/office/drawing/2014/main" id="{1A913DAB-F05B-8898-29D3-DE6F4A2B47DE}"/>
              </a:ext>
            </a:extLst>
          </p:cNvPr>
          <p:cNvSpPr>
            <a:spLocks noGrp="1"/>
          </p:cNvSpPr>
          <p:nvPr>
            <p:ph type="tbl" sz="quarter" idx="10"/>
          </p:nvPr>
        </p:nvSpPr>
        <p:spPr>
          <a:xfrm>
            <a:off x="1487488" y="2057400"/>
            <a:ext cx="5087048" cy="4005072"/>
          </a:xfrm>
        </p:spPr>
        <p:txBody>
          <a:bodyPr>
            <a:normAutofit/>
          </a:bodyPr>
          <a:lstStyle/>
          <a:p>
            <a:pPr marL="0" indent="0">
              <a:buNone/>
            </a:pPr>
            <a:r>
              <a:rPr lang="en-US" b="1" dirty="0">
                <a:solidFill>
                  <a:schemeClr val="accent2">
                    <a:lumMod val="75000"/>
                  </a:schemeClr>
                </a:solidFill>
              </a:rPr>
              <a:t>Did any Barrow authorities opt out of the floating homestead?</a:t>
            </a:r>
          </a:p>
          <a:p>
            <a:r>
              <a:rPr lang="en-US" dirty="0"/>
              <a:t>Yes, City of Auburn officially opted out of the statewide floating homestead exemption on February 27, 2025.  </a:t>
            </a:r>
          </a:p>
        </p:txBody>
      </p:sp>
      <p:pic>
        <p:nvPicPr>
          <p:cNvPr id="7" name="Picture 6" descr="Graphical user interface, text, application, email&#10;&#10;AI-generated content may be incorrect.">
            <a:extLst>
              <a:ext uri="{FF2B5EF4-FFF2-40B4-BE49-F238E27FC236}">
                <a16:creationId xmlns:a16="http://schemas.microsoft.com/office/drawing/2014/main" id="{9A5C9DB2-6D19-15FC-13DE-BB15F620E4D1}"/>
              </a:ext>
            </a:extLst>
          </p:cNvPr>
          <p:cNvPicPr>
            <a:picLocks noChangeAspect="1"/>
          </p:cNvPicPr>
          <p:nvPr/>
        </p:nvPicPr>
        <p:blipFill>
          <a:blip r:embed="rId2"/>
          <a:stretch>
            <a:fillRect/>
          </a:stretch>
        </p:blipFill>
        <p:spPr>
          <a:xfrm>
            <a:off x="4453128" y="4172915"/>
            <a:ext cx="7050024" cy="1697534"/>
          </a:xfrm>
          <a:prstGeom prst="rect">
            <a:avLst/>
          </a:prstGeom>
        </p:spPr>
      </p:pic>
    </p:spTree>
    <p:extLst>
      <p:ext uri="{BB962C8B-B14F-4D97-AF65-F5344CB8AC3E}">
        <p14:creationId xmlns:p14="http://schemas.microsoft.com/office/powerpoint/2010/main" val="195229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BE457-E1CF-FAD4-D2C9-9F1D63826B1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A7B3668-6F27-896C-AF45-C8C13BEDB6F2}"/>
              </a:ext>
            </a:extLst>
          </p:cNvPr>
          <p:cNvSpPr>
            <a:spLocks noGrp="1"/>
          </p:cNvSpPr>
          <p:nvPr>
            <p:ph type="title"/>
          </p:nvPr>
        </p:nvSpPr>
        <p:spPr>
          <a:xfrm>
            <a:off x="1468814" y="503852"/>
            <a:ext cx="9808773" cy="1427585"/>
          </a:xfrm>
        </p:spPr>
        <p:txBody>
          <a:bodyPr/>
          <a:lstStyle/>
          <a:p>
            <a:r>
              <a:rPr lang="en-US" dirty="0"/>
              <a:t>Floating Homestead </a:t>
            </a:r>
            <a:br>
              <a:rPr lang="en-US" dirty="0"/>
            </a:br>
            <a:r>
              <a:rPr lang="en-US" sz="2000" dirty="0"/>
              <a:t>House Bill 581</a:t>
            </a:r>
            <a:endParaRPr lang="en-ZA" sz="2000" dirty="0"/>
          </a:p>
        </p:txBody>
      </p:sp>
      <p:sp>
        <p:nvSpPr>
          <p:cNvPr id="2" name="Slide Number Placeholder 1">
            <a:extLst>
              <a:ext uri="{FF2B5EF4-FFF2-40B4-BE49-F238E27FC236}">
                <a16:creationId xmlns:a16="http://schemas.microsoft.com/office/drawing/2014/main" id="{8D5128A7-10CF-1B9B-FDB9-EA4F9F1867FE}"/>
              </a:ext>
            </a:extLst>
          </p:cNvPr>
          <p:cNvSpPr>
            <a:spLocks noGrp="1"/>
          </p:cNvSpPr>
          <p:nvPr>
            <p:ph type="sldNum" sz="quarter" idx="15"/>
          </p:nvPr>
        </p:nvSpPr>
        <p:spPr/>
        <p:txBody>
          <a:bodyPr/>
          <a:lstStyle/>
          <a:p>
            <a:fld id="{18D65601-5AE2-46FC-B138-694DDD2B510D}" type="slidenum">
              <a:rPr lang="en-US" smtClean="0"/>
              <a:pPr/>
              <a:t>24</a:t>
            </a:fld>
            <a:endParaRPr lang="en-US" dirty="0"/>
          </a:p>
        </p:txBody>
      </p:sp>
      <p:sp>
        <p:nvSpPr>
          <p:cNvPr id="6" name="Table Placeholder 5">
            <a:extLst>
              <a:ext uri="{FF2B5EF4-FFF2-40B4-BE49-F238E27FC236}">
                <a16:creationId xmlns:a16="http://schemas.microsoft.com/office/drawing/2014/main" id="{C01F4D10-68A5-9432-36E2-8CFF3A953E79}"/>
              </a:ext>
            </a:extLst>
          </p:cNvPr>
          <p:cNvSpPr>
            <a:spLocks noGrp="1"/>
          </p:cNvSpPr>
          <p:nvPr>
            <p:ph type="tbl" sz="quarter" idx="10"/>
          </p:nvPr>
        </p:nvSpPr>
        <p:spPr>
          <a:xfrm>
            <a:off x="1487488" y="2057400"/>
            <a:ext cx="5087048" cy="4005072"/>
          </a:xfrm>
        </p:spPr>
        <p:txBody>
          <a:bodyPr>
            <a:normAutofit/>
          </a:bodyPr>
          <a:lstStyle/>
          <a:p>
            <a:pPr marL="0" indent="0">
              <a:buNone/>
            </a:pPr>
            <a:r>
              <a:rPr lang="en-US" b="1" dirty="0">
                <a:solidFill>
                  <a:schemeClr val="accent2">
                    <a:lumMod val="75000"/>
                  </a:schemeClr>
                </a:solidFill>
              </a:rPr>
              <a:t>Did any Barrow authorities opt out of the floating homestead?</a:t>
            </a:r>
          </a:p>
          <a:p>
            <a:r>
              <a:rPr lang="en-US" dirty="0"/>
              <a:t>Yes, City of Statham officially opted out of the statewide floating homestead exemption on February 24, 2025.  </a:t>
            </a:r>
          </a:p>
        </p:txBody>
      </p:sp>
      <p:pic>
        <p:nvPicPr>
          <p:cNvPr id="7" name="Picture 6" descr="Text&#10;&#10;AI-generated content may be incorrect.">
            <a:extLst>
              <a:ext uri="{FF2B5EF4-FFF2-40B4-BE49-F238E27FC236}">
                <a16:creationId xmlns:a16="http://schemas.microsoft.com/office/drawing/2014/main" id="{B65D9349-7BAA-F366-C62D-DA2694FAC76B}"/>
              </a:ext>
            </a:extLst>
          </p:cNvPr>
          <p:cNvPicPr>
            <a:picLocks noChangeAspect="1"/>
          </p:cNvPicPr>
          <p:nvPr/>
        </p:nvPicPr>
        <p:blipFill>
          <a:blip r:embed="rId2"/>
          <a:stretch>
            <a:fillRect/>
          </a:stretch>
        </p:blipFill>
        <p:spPr>
          <a:xfrm>
            <a:off x="4434840" y="4316070"/>
            <a:ext cx="6842747" cy="1627531"/>
          </a:xfrm>
          <a:prstGeom prst="rect">
            <a:avLst/>
          </a:prstGeom>
        </p:spPr>
      </p:pic>
    </p:spTree>
    <p:extLst>
      <p:ext uri="{BB962C8B-B14F-4D97-AF65-F5344CB8AC3E}">
        <p14:creationId xmlns:p14="http://schemas.microsoft.com/office/powerpoint/2010/main" val="1969759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59CAC-653D-8B61-B0BE-398D6C140A6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3959A10-E049-C2B2-809F-0DD650D35DC8}"/>
              </a:ext>
            </a:extLst>
          </p:cNvPr>
          <p:cNvSpPr>
            <a:spLocks noGrp="1"/>
          </p:cNvSpPr>
          <p:nvPr>
            <p:ph type="title"/>
          </p:nvPr>
        </p:nvSpPr>
        <p:spPr>
          <a:xfrm>
            <a:off x="1468814" y="503852"/>
            <a:ext cx="9808773" cy="1427585"/>
          </a:xfrm>
        </p:spPr>
        <p:txBody>
          <a:bodyPr/>
          <a:lstStyle/>
          <a:p>
            <a:r>
              <a:rPr lang="en-US" dirty="0"/>
              <a:t>Floating Homestead </a:t>
            </a:r>
            <a:br>
              <a:rPr lang="en-US" dirty="0"/>
            </a:br>
            <a:r>
              <a:rPr lang="en-US" sz="2000" dirty="0"/>
              <a:t>House Bill 581</a:t>
            </a:r>
            <a:endParaRPr lang="en-ZA" sz="2000" dirty="0"/>
          </a:p>
        </p:txBody>
      </p:sp>
      <p:sp>
        <p:nvSpPr>
          <p:cNvPr id="2" name="Slide Number Placeholder 1">
            <a:extLst>
              <a:ext uri="{FF2B5EF4-FFF2-40B4-BE49-F238E27FC236}">
                <a16:creationId xmlns:a16="http://schemas.microsoft.com/office/drawing/2014/main" id="{28916ECE-1CEC-D608-87BD-629D6A524CE0}"/>
              </a:ext>
            </a:extLst>
          </p:cNvPr>
          <p:cNvSpPr>
            <a:spLocks noGrp="1"/>
          </p:cNvSpPr>
          <p:nvPr>
            <p:ph type="sldNum" sz="quarter" idx="15"/>
          </p:nvPr>
        </p:nvSpPr>
        <p:spPr/>
        <p:txBody>
          <a:bodyPr/>
          <a:lstStyle/>
          <a:p>
            <a:fld id="{18D65601-5AE2-46FC-B138-694DDD2B510D}" type="slidenum">
              <a:rPr lang="en-US" smtClean="0"/>
              <a:pPr/>
              <a:t>25</a:t>
            </a:fld>
            <a:endParaRPr lang="en-US" dirty="0"/>
          </a:p>
        </p:txBody>
      </p:sp>
      <p:sp>
        <p:nvSpPr>
          <p:cNvPr id="6" name="Table Placeholder 5">
            <a:extLst>
              <a:ext uri="{FF2B5EF4-FFF2-40B4-BE49-F238E27FC236}">
                <a16:creationId xmlns:a16="http://schemas.microsoft.com/office/drawing/2014/main" id="{CD7A4689-4049-396F-1F3F-91413F5F09DA}"/>
              </a:ext>
            </a:extLst>
          </p:cNvPr>
          <p:cNvSpPr>
            <a:spLocks noGrp="1"/>
          </p:cNvSpPr>
          <p:nvPr>
            <p:ph type="tbl" sz="quarter" idx="10"/>
          </p:nvPr>
        </p:nvSpPr>
        <p:spPr>
          <a:xfrm>
            <a:off x="1170432" y="1636776"/>
            <a:ext cx="10107168" cy="4636008"/>
          </a:xfrm>
        </p:spPr>
        <p:txBody>
          <a:bodyPr>
            <a:normAutofit fontScale="70000" lnSpcReduction="20000"/>
          </a:bodyPr>
          <a:lstStyle/>
          <a:p>
            <a:pPr marL="0" indent="0">
              <a:buNone/>
            </a:pPr>
            <a:r>
              <a:rPr lang="en-US" b="1" dirty="0">
                <a:solidFill>
                  <a:schemeClr val="accent2">
                    <a:lumMod val="75000"/>
                  </a:schemeClr>
                </a:solidFill>
              </a:rPr>
              <a:t>How will the Board of Education’s decision to opt-out of the new “floating” homestead affect my county or city tax?</a:t>
            </a:r>
          </a:p>
          <a:p>
            <a:pPr marL="0" indent="0">
              <a:buNone/>
            </a:pPr>
            <a:endParaRPr lang="en-US" b="1" dirty="0">
              <a:solidFill>
                <a:schemeClr val="accent2">
                  <a:lumMod val="75000"/>
                </a:schemeClr>
              </a:solidFill>
            </a:endParaRPr>
          </a:p>
          <a:p>
            <a:pPr marL="0" indent="0">
              <a:buNone/>
            </a:pPr>
            <a:r>
              <a:rPr lang="en-US" dirty="0"/>
              <a:t>Keep in mind, cities, county and schools are completely independent of one another and cannot influence exemptions or tax rates for a different district. </a:t>
            </a:r>
          </a:p>
          <a:p>
            <a:pPr marL="0" indent="0">
              <a:buNone/>
            </a:pPr>
            <a:endParaRPr lang="en-US" dirty="0"/>
          </a:p>
          <a:p>
            <a:pPr marL="0" indent="0">
              <a:buNone/>
            </a:pPr>
            <a:r>
              <a:rPr lang="en-US" dirty="0"/>
              <a:t>The school system opting-out of the new floating homestead has no impact on city and county taxes. Citizens will receive the additional benefit of the new exemption in addition to any exemption already in place. </a:t>
            </a:r>
          </a:p>
          <a:p>
            <a:pPr marL="0" indent="0">
              <a:buNone/>
            </a:pPr>
            <a:endParaRPr lang="en-US" dirty="0"/>
          </a:p>
          <a:p>
            <a:pPr marL="0" indent="0">
              <a:buNone/>
            </a:pPr>
            <a:r>
              <a:rPr lang="en-US" dirty="0"/>
              <a:t>The school system opting out of the new “floating” homestead will not allow additional tax savings to apply to the school’s portion of property tax, due to the school system offering their own exemptions. </a:t>
            </a:r>
          </a:p>
          <a:p>
            <a:pPr marL="0" indent="0">
              <a:buNone/>
            </a:pPr>
            <a:endParaRPr lang="en-US" dirty="0"/>
          </a:p>
          <a:p>
            <a:pPr marL="0" indent="0">
              <a:buNone/>
            </a:pPr>
            <a:r>
              <a:rPr lang="en-US" dirty="0"/>
              <a:t>The school system opting-out of the new “floating” homestead has no impact on existing school tax exemptions for owners over the age of 62</a:t>
            </a:r>
            <a:r>
              <a:rPr lang="en-US" b="1" dirty="0">
                <a:solidFill>
                  <a:schemeClr val="accent2">
                    <a:lumMod val="75000"/>
                  </a:schemeClr>
                </a:solidFill>
              </a:rPr>
              <a:t>. </a:t>
            </a:r>
          </a:p>
          <a:p>
            <a:pPr marL="0" indent="0">
              <a:buNone/>
            </a:pPr>
            <a:endParaRPr lang="en-US" b="1" dirty="0">
              <a:solidFill>
                <a:schemeClr val="accent2">
                  <a:lumMod val="75000"/>
                </a:schemeClr>
              </a:solidFill>
            </a:endParaRPr>
          </a:p>
          <a:p>
            <a:pPr marL="0" indent="0">
              <a:buNone/>
            </a:pPr>
            <a:r>
              <a:rPr lang="en-US" dirty="0"/>
              <a:t>The Barrow County Board of Education purposed a new tax exemption that was voted on and went into effect for 2025. </a:t>
            </a:r>
            <a:endParaRPr lang="en-US" b="1" dirty="0">
              <a:solidFill>
                <a:schemeClr val="accent2">
                  <a:lumMod val="75000"/>
                </a:schemeClr>
              </a:solidFill>
            </a:endParaRPr>
          </a:p>
        </p:txBody>
      </p:sp>
    </p:spTree>
    <p:extLst>
      <p:ext uri="{BB962C8B-B14F-4D97-AF65-F5344CB8AC3E}">
        <p14:creationId xmlns:p14="http://schemas.microsoft.com/office/powerpoint/2010/main" val="1948056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DD122-2C24-9CBD-3C12-051A21147D8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C7AA692-2C24-1C79-BB4C-6D2D34938D62}"/>
              </a:ext>
            </a:extLst>
          </p:cNvPr>
          <p:cNvSpPr>
            <a:spLocks noGrp="1"/>
          </p:cNvSpPr>
          <p:nvPr>
            <p:ph type="title"/>
          </p:nvPr>
        </p:nvSpPr>
        <p:spPr>
          <a:xfrm>
            <a:off x="1468814" y="503852"/>
            <a:ext cx="9808773" cy="1427585"/>
          </a:xfrm>
        </p:spPr>
        <p:txBody>
          <a:bodyPr/>
          <a:lstStyle/>
          <a:p>
            <a:r>
              <a:rPr lang="en-US" dirty="0"/>
              <a:t>Floating Homestead </a:t>
            </a:r>
            <a:br>
              <a:rPr lang="en-US" dirty="0"/>
            </a:br>
            <a:r>
              <a:rPr lang="en-US" sz="2000" dirty="0"/>
              <a:t>House Bill 581</a:t>
            </a:r>
            <a:endParaRPr lang="en-ZA" sz="2000" dirty="0"/>
          </a:p>
        </p:txBody>
      </p:sp>
      <p:sp>
        <p:nvSpPr>
          <p:cNvPr id="2" name="Slide Number Placeholder 1">
            <a:extLst>
              <a:ext uri="{FF2B5EF4-FFF2-40B4-BE49-F238E27FC236}">
                <a16:creationId xmlns:a16="http://schemas.microsoft.com/office/drawing/2014/main" id="{B0830C5A-81AC-21BB-7AEE-7BA40C23DAB5}"/>
              </a:ext>
            </a:extLst>
          </p:cNvPr>
          <p:cNvSpPr>
            <a:spLocks noGrp="1"/>
          </p:cNvSpPr>
          <p:nvPr>
            <p:ph type="sldNum" sz="quarter" idx="15"/>
          </p:nvPr>
        </p:nvSpPr>
        <p:spPr/>
        <p:txBody>
          <a:bodyPr/>
          <a:lstStyle/>
          <a:p>
            <a:fld id="{18D65601-5AE2-46FC-B138-694DDD2B510D}" type="slidenum">
              <a:rPr lang="en-US" smtClean="0"/>
              <a:pPr/>
              <a:t>26</a:t>
            </a:fld>
            <a:endParaRPr lang="en-US" dirty="0"/>
          </a:p>
        </p:txBody>
      </p:sp>
      <p:sp>
        <p:nvSpPr>
          <p:cNvPr id="6" name="Table Placeholder 5">
            <a:extLst>
              <a:ext uri="{FF2B5EF4-FFF2-40B4-BE49-F238E27FC236}">
                <a16:creationId xmlns:a16="http://schemas.microsoft.com/office/drawing/2014/main" id="{ABEC9510-34B5-49D7-C96A-E47EA23011F9}"/>
              </a:ext>
            </a:extLst>
          </p:cNvPr>
          <p:cNvSpPr>
            <a:spLocks noGrp="1"/>
          </p:cNvSpPr>
          <p:nvPr>
            <p:ph type="tbl" sz="quarter" idx="10"/>
          </p:nvPr>
        </p:nvSpPr>
        <p:spPr>
          <a:xfrm>
            <a:off x="1487488" y="2057400"/>
            <a:ext cx="5306504" cy="4005072"/>
          </a:xfrm>
        </p:spPr>
        <p:txBody>
          <a:bodyPr>
            <a:normAutofit/>
          </a:bodyPr>
          <a:lstStyle/>
          <a:p>
            <a:pPr marL="0" indent="0">
              <a:buNone/>
            </a:pPr>
            <a:r>
              <a:rPr lang="en-US" b="1" dirty="0">
                <a:solidFill>
                  <a:schemeClr val="accent2">
                    <a:lumMod val="75000"/>
                  </a:schemeClr>
                </a:solidFill>
              </a:rPr>
              <a:t>What tax does the floating homestead not apply to?</a:t>
            </a:r>
          </a:p>
          <a:p>
            <a:r>
              <a:rPr lang="en-US" dirty="0"/>
              <a:t>Ad valorem taxes levied to pay interest on and to retire bonded indebtedness. </a:t>
            </a:r>
          </a:p>
        </p:txBody>
      </p:sp>
      <p:pic>
        <p:nvPicPr>
          <p:cNvPr id="7170" name="Picture 2">
            <a:extLst>
              <a:ext uri="{FF2B5EF4-FFF2-40B4-BE49-F238E27FC236}">
                <a16:creationId xmlns:a16="http://schemas.microsoft.com/office/drawing/2014/main" id="{1F8EB013-F64F-9EEF-C60F-58CDCE78AF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3709" y="1032225"/>
            <a:ext cx="5030247" cy="503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9697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24E22-B25A-D65B-4064-CB218C22F66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CB9051-D41B-45FB-1519-ACED3FD2467B}"/>
              </a:ext>
            </a:extLst>
          </p:cNvPr>
          <p:cNvSpPr>
            <a:spLocks noGrp="1"/>
          </p:cNvSpPr>
          <p:nvPr>
            <p:ph type="title"/>
          </p:nvPr>
        </p:nvSpPr>
        <p:spPr>
          <a:xfrm>
            <a:off x="1468814" y="503852"/>
            <a:ext cx="9808773" cy="1427585"/>
          </a:xfrm>
        </p:spPr>
        <p:txBody>
          <a:bodyPr/>
          <a:lstStyle/>
          <a:p>
            <a:r>
              <a:rPr lang="en-US" dirty="0"/>
              <a:t>Floating Homestead </a:t>
            </a:r>
            <a:br>
              <a:rPr lang="en-US" dirty="0"/>
            </a:br>
            <a:r>
              <a:rPr lang="en-US" sz="2000" dirty="0"/>
              <a:t>House Bill 581</a:t>
            </a:r>
            <a:endParaRPr lang="en-ZA" sz="2000" dirty="0"/>
          </a:p>
        </p:txBody>
      </p:sp>
      <p:sp>
        <p:nvSpPr>
          <p:cNvPr id="2" name="Slide Number Placeholder 1">
            <a:extLst>
              <a:ext uri="{FF2B5EF4-FFF2-40B4-BE49-F238E27FC236}">
                <a16:creationId xmlns:a16="http://schemas.microsoft.com/office/drawing/2014/main" id="{45CB4875-5520-9C20-3C02-CA239D03F749}"/>
              </a:ext>
            </a:extLst>
          </p:cNvPr>
          <p:cNvSpPr>
            <a:spLocks noGrp="1"/>
          </p:cNvSpPr>
          <p:nvPr>
            <p:ph type="sldNum" sz="quarter" idx="15"/>
          </p:nvPr>
        </p:nvSpPr>
        <p:spPr/>
        <p:txBody>
          <a:bodyPr/>
          <a:lstStyle/>
          <a:p>
            <a:fld id="{18D65601-5AE2-46FC-B138-694DDD2B510D}" type="slidenum">
              <a:rPr lang="en-US" smtClean="0"/>
              <a:pPr/>
              <a:t>27</a:t>
            </a:fld>
            <a:endParaRPr lang="en-US" dirty="0"/>
          </a:p>
        </p:txBody>
      </p:sp>
      <p:sp>
        <p:nvSpPr>
          <p:cNvPr id="6" name="Table Placeholder 5">
            <a:extLst>
              <a:ext uri="{FF2B5EF4-FFF2-40B4-BE49-F238E27FC236}">
                <a16:creationId xmlns:a16="http://schemas.microsoft.com/office/drawing/2014/main" id="{A6B6B312-392D-8DBE-543C-9BEB177B43FD}"/>
              </a:ext>
            </a:extLst>
          </p:cNvPr>
          <p:cNvSpPr>
            <a:spLocks noGrp="1"/>
          </p:cNvSpPr>
          <p:nvPr>
            <p:ph type="tbl" sz="quarter" idx="10"/>
          </p:nvPr>
        </p:nvSpPr>
        <p:spPr>
          <a:xfrm>
            <a:off x="1478144" y="1682496"/>
            <a:ext cx="9790112" cy="4005072"/>
          </a:xfrm>
        </p:spPr>
        <p:txBody>
          <a:bodyPr>
            <a:normAutofit/>
          </a:bodyPr>
          <a:lstStyle/>
          <a:p>
            <a:pPr marL="0" indent="0">
              <a:buNone/>
            </a:pPr>
            <a:r>
              <a:rPr lang="en-US" b="1" dirty="0">
                <a:solidFill>
                  <a:schemeClr val="accent2">
                    <a:lumMod val="75000"/>
                  </a:schemeClr>
                </a:solidFill>
              </a:rPr>
              <a:t>How long does the new floating homestead exemption last?</a:t>
            </a:r>
          </a:p>
          <a:p>
            <a:pPr>
              <a:lnSpc>
                <a:spcPct val="150000"/>
              </a:lnSpc>
            </a:pPr>
            <a:r>
              <a:rPr lang="en-US" dirty="0"/>
              <a:t>The new statewide floating exemption lasts indefinitely. It would take an additional statewide legislation and a successful statewide referendum to revoke the HB 581 homestead exemption. </a:t>
            </a:r>
          </a:p>
        </p:txBody>
      </p:sp>
      <p:pic>
        <p:nvPicPr>
          <p:cNvPr id="8194" name="Picture 2" descr="Forever Forever Eva?&quot; Sticker for Sale ...">
            <a:extLst>
              <a:ext uri="{FF2B5EF4-FFF2-40B4-BE49-F238E27FC236}">
                <a16:creationId xmlns:a16="http://schemas.microsoft.com/office/drawing/2014/main" id="{2E4DCF22-0889-E11A-22AE-A7CF4F99C4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3128" y="3887173"/>
            <a:ext cx="3428999" cy="2559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688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5732A-E078-69A1-952F-7693A4522B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A288CA-93C8-CCA2-B80B-808B289379B5}"/>
              </a:ext>
            </a:extLst>
          </p:cNvPr>
          <p:cNvSpPr>
            <a:spLocks noGrp="1"/>
          </p:cNvSpPr>
          <p:nvPr>
            <p:ph type="title"/>
          </p:nvPr>
        </p:nvSpPr>
        <p:spPr>
          <a:xfrm>
            <a:off x="1362458" y="163473"/>
            <a:ext cx="9808773" cy="1427585"/>
          </a:xfrm>
        </p:spPr>
        <p:txBody>
          <a:bodyPr/>
          <a:lstStyle/>
          <a:p>
            <a:r>
              <a:rPr lang="en-US" dirty="0"/>
              <a:t>Floating Homestead </a:t>
            </a:r>
            <a:br>
              <a:rPr lang="en-US" dirty="0"/>
            </a:br>
            <a:r>
              <a:rPr lang="en-US" sz="2000" dirty="0"/>
              <a:t>House Bill 581</a:t>
            </a:r>
            <a:endParaRPr lang="en-ZA" sz="2000" dirty="0"/>
          </a:p>
        </p:txBody>
      </p:sp>
      <p:sp>
        <p:nvSpPr>
          <p:cNvPr id="2" name="Slide Number Placeholder 1">
            <a:extLst>
              <a:ext uri="{FF2B5EF4-FFF2-40B4-BE49-F238E27FC236}">
                <a16:creationId xmlns:a16="http://schemas.microsoft.com/office/drawing/2014/main" id="{EBB515B5-B65B-7544-FAD3-DDF0D1ACED2B}"/>
              </a:ext>
            </a:extLst>
          </p:cNvPr>
          <p:cNvSpPr>
            <a:spLocks noGrp="1"/>
          </p:cNvSpPr>
          <p:nvPr>
            <p:ph type="sldNum" sz="quarter" idx="15"/>
          </p:nvPr>
        </p:nvSpPr>
        <p:spPr/>
        <p:txBody>
          <a:bodyPr/>
          <a:lstStyle/>
          <a:p>
            <a:fld id="{18D65601-5AE2-46FC-B138-694DDD2B510D}" type="slidenum">
              <a:rPr lang="en-US" smtClean="0"/>
              <a:pPr/>
              <a:t>28</a:t>
            </a:fld>
            <a:endParaRPr lang="en-US" dirty="0"/>
          </a:p>
        </p:txBody>
      </p:sp>
      <p:sp>
        <p:nvSpPr>
          <p:cNvPr id="6" name="Table Placeholder 5">
            <a:extLst>
              <a:ext uri="{FF2B5EF4-FFF2-40B4-BE49-F238E27FC236}">
                <a16:creationId xmlns:a16="http://schemas.microsoft.com/office/drawing/2014/main" id="{CEDED5E1-6E0E-86E9-A336-087240C37F09}"/>
              </a:ext>
            </a:extLst>
          </p:cNvPr>
          <p:cNvSpPr>
            <a:spLocks noGrp="1"/>
          </p:cNvSpPr>
          <p:nvPr>
            <p:ph type="tbl" sz="quarter" idx="10"/>
          </p:nvPr>
        </p:nvSpPr>
        <p:spPr>
          <a:xfrm>
            <a:off x="1362457" y="1325879"/>
            <a:ext cx="9808774" cy="4315969"/>
          </a:xfrm>
        </p:spPr>
        <p:txBody>
          <a:bodyPr>
            <a:normAutofit/>
          </a:bodyPr>
          <a:lstStyle/>
          <a:p>
            <a:pPr marL="0" indent="0">
              <a:buNone/>
            </a:pPr>
            <a:r>
              <a:rPr lang="en-US" b="1" dirty="0">
                <a:solidFill>
                  <a:schemeClr val="accent2">
                    <a:lumMod val="75000"/>
                  </a:schemeClr>
                </a:solidFill>
              </a:rPr>
              <a:t>How much can I expect to save on my property tax with the new “floating” homestead?</a:t>
            </a:r>
          </a:p>
          <a:p>
            <a:pPr marL="0" indent="0">
              <a:buNone/>
            </a:pPr>
            <a:r>
              <a:rPr lang="en-US" dirty="0"/>
              <a:t>If a property had a value of </a:t>
            </a:r>
            <a:r>
              <a:rPr lang="en-US" b="1" dirty="0"/>
              <a:t>$300,000 </a:t>
            </a:r>
            <a:r>
              <a:rPr lang="en-US" dirty="0"/>
              <a:t>and the following year the value increased due to market changes to </a:t>
            </a:r>
            <a:r>
              <a:rPr lang="en-US" b="1" dirty="0"/>
              <a:t>$325,000</a:t>
            </a:r>
            <a:r>
              <a:rPr lang="en-US" dirty="0"/>
              <a:t>, a person claiming a homestead exemption could expect to see the additional tax savings below.  </a:t>
            </a:r>
          </a:p>
          <a:p>
            <a:pPr marL="0" indent="0">
              <a:buNone/>
            </a:pPr>
            <a:endParaRPr lang="en-US" dirty="0"/>
          </a:p>
          <a:p>
            <a:pPr marL="0" indent="0" algn="ctr">
              <a:buNone/>
            </a:pPr>
            <a:r>
              <a:rPr lang="en-US" sz="1400" dirty="0"/>
              <a:t>325,000- 300,000= 25,000 * 40%= 10,000 * millage rate = </a:t>
            </a:r>
          </a:p>
          <a:p>
            <a:pPr marL="0" indent="0">
              <a:buNone/>
            </a:pPr>
            <a:endParaRPr lang="en-US" dirty="0"/>
          </a:p>
        </p:txBody>
      </p:sp>
      <p:sp>
        <p:nvSpPr>
          <p:cNvPr id="3" name="TextBox 2">
            <a:extLst>
              <a:ext uri="{FF2B5EF4-FFF2-40B4-BE49-F238E27FC236}">
                <a16:creationId xmlns:a16="http://schemas.microsoft.com/office/drawing/2014/main" id="{00FBBDFB-52E3-5663-54F6-654EE6A807C4}"/>
              </a:ext>
            </a:extLst>
          </p:cNvPr>
          <p:cNvSpPr txBox="1"/>
          <p:nvPr/>
        </p:nvSpPr>
        <p:spPr>
          <a:xfrm>
            <a:off x="1381118" y="4515231"/>
            <a:ext cx="10743825" cy="1723549"/>
          </a:xfrm>
          <a:prstGeom prst="rect">
            <a:avLst/>
          </a:prstGeom>
          <a:noFill/>
        </p:spPr>
        <p:txBody>
          <a:bodyPr wrap="square" rtlCol="0">
            <a:spAutoFit/>
          </a:bodyPr>
          <a:lstStyle/>
          <a:p>
            <a:r>
              <a:rPr lang="en-US" dirty="0">
                <a:solidFill>
                  <a:srgbClr val="FF0000"/>
                </a:solidFill>
              </a:rPr>
              <a:t>School      	$151.93		 </a:t>
            </a:r>
            <a:r>
              <a:rPr lang="en-US" sz="1200" dirty="0">
                <a:solidFill>
                  <a:srgbClr val="FF0000"/>
                </a:solidFill>
              </a:rPr>
              <a:t>Barrow Co. schools opted out of the floating homestead exemption on February 25, 2025</a:t>
            </a:r>
          </a:p>
          <a:p>
            <a:r>
              <a:rPr lang="en-US" dirty="0"/>
              <a:t>County		$42.32</a:t>
            </a:r>
          </a:p>
          <a:p>
            <a:r>
              <a:rPr lang="en-US" dirty="0"/>
              <a:t>City of Winder	$49.63</a:t>
            </a:r>
          </a:p>
          <a:p>
            <a:r>
              <a:rPr lang="en-US" dirty="0">
                <a:solidFill>
                  <a:srgbClr val="FF0000"/>
                </a:solidFill>
              </a:rPr>
              <a:t>City of Statham	$66.5		 </a:t>
            </a:r>
            <a:r>
              <a:rPr lang="en-US" sz="1200" dirty="0">
                <a:solidFill>
                  <a:srgbClr val="FF0000"/>
                </a:solidFill>
              </a:rPr>
              <a:t>City of Statham opted-out of the floating homestead exemption on February 24, 2025</a:t>
            </a:r>
          </a:p>
          <a:p>
            <a:r>
              <a:rPr lang="en-US" dirty="0">
                <a:solidFill>
                  <a:srgbClr val="FF0000"/>
                </a:solidFill>
              </a:rPr>
              <a:t>City of Auburn	$49.31		 </a:t>
            </a:r>
            <a:r>
              <a:rPr lang="en-US" sz="1200" dirty="0">
                <a:solidFill>
                  <a:srgbClr val="FF0000"/>
                </a:solidFill>
              </a:rPr>
              <a:t>City of Auburn opted-out of the floating homestead exemption on February 27, 2025</a:t>
            </a:r>
          </a:p>
          <a:p>
            <a:endParaRPr lang="en-US" sz="800" dirty="0">
              <a:latin typeface="Abadi Extra Light" panose="020F0502020204030204" pitchFamily="34" charset="0"/>
            </a:endParaRPr>
          </a:p>
          <a:p>
            <a:r>
              <a:rPr lang="en-US" sz="800" dirty="0">
                <a:latin typeface="Abadi Extra Light" panose="020F0502020204030204" pitchFamily="34" charset="0"/>
              </a:rPr>
              <a:t>*Calculations are estimated using the 2025 adopted millage rate for each district</a:t>
            </a:r>
          </a:p>
        </p:txBody>
      </p:sp>
      <p:cxnSp>
        <p:nvCxnSpPr>
          <p:cNvPr id="7" name="Straight Connector 6">
            <a:extLst>
              <a:ext uri="{FF2B5EF4-FFF2-40B4-BE49-F238E27FC236}">
                <a16:creationId xmlns:a16="http://schemas.microsoft.com/office/drawing/2014/main" id="{6B464E92-D9C9-3B6E-574D-3F8B77DE8BBE}"/>
              </a:ext>
            </a:extLst>
          </p:cNvPr>
          <p:cNvCxnSpPr/>
          <p:nvPr/>
        </p:nvCxnSpPr>
        <p:spPr>
          <a:xfrm>
            <a:off x="1468814" y="4698111"/>
            <a:ext cx="817186" cy="0"/>
          </a:xfrm>
          <a:prstGeom prst="line">
            <a:avLst/>
          </a:prstGeom>
          <a:ln w="28575">
            <a:solidFill>
              <a:schemeClr val="accent3">
                <a:lumMod val="1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917E3A4-01BE-43E5-8CCD-3EAC339E9D36}"/>
              </a:ext>
            </a:extLst>
          </p:cNvPr>
          <p:cNvCxnSpPr/>
          <p:nvPr/>
        </p:nvCxnSpPr>
        <p:spPr>
          <a:xfrm>
            <a:off x="1468814" y="5532120"/>
            <a:ext cx="164929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8245917-66A5-6656-BA8B-A44492FE9371}"/>
              </a:ext>
            </a:extLst>
          </p:cNvPr>
          <p:cNvCxnSpPr/>
          <p:nvPr/>
        </p:nvCxnSpPr>
        <p:spPr>
          <a:xfrm flipH="1">
            <a:off x="1468814" y="5769864"/>
            <a:ext cx="15578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C451C69-07BB-5828-0E16-35C826D31988}"/>
              </a:ext>
            </a:extLst>
          </p:cNvPr>
          <p:cNvCxnSpPr/>
          <p:nvPr/>
        </p:nvCxnSpPr>
        <p:spPr>
          <a:xfrm>
            <a:off x="3182112" y="4698111"/>
            <a:ext cx="97840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C15F7C1-22A3-0D9D-58E6-282314F35384}"/>
              </a:ext>
            </a:extLst>
          </p:cNvPr>
          <p:cNvCxnSpPr>
            <a:cxnSpLocks/>
          </p:cNvCxnSpPr>
          <p:nvPr/>
        </p:nvCxnSpPr>
        <p:spPr>
          <a:xfrm>
            <a:off x="3182112" y="5532120"/>
            <a:ext cx="74980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A2B8BBA-BFB9-1B9A-4D76-F69067EE43B8}"/>
              </a:ext>
            </a:extLst>
          </p:cNvPr>
          <p:cNvCxnSpPr/>
          <p:nvPr/>
        </p:nvCxnSpPr>
        <p:spPr>
          <a:xfrm>
            <a:off x="3182112" y="5769864"/>
            <a:ext cx="97840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797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F0CC1-50A0-B1E3-83AE-B84F8EB1EE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92E6AB2-2B75-AB77-51B9-73F52AA36742}"/>
              </a:ext>
            </a:extLst>
          </p:cNvPr>
          <p:cNvSpPr>
            <a:spLocks noGrp="1"/>
          </p:cNvSpPr>
          <p:nvPr>
            <p:ph type="title"/>
          </p:nvPr>
        </p:nvSpPr>
        <p:spPr>
          <a:xfrm>
            <a:off x="1468814" y="503852"/>
            <a:ext cx="9808773" cy="1427585"/>
          </a:xfrm>
        </p:spPr>
        <p:txBody>
          <a:bodyPr/>
          <a:lstStyle/>
          <a:p>
            <a:r>
              <a:rPr lang="en-US" dirty="0"/>
              <a:t>Floating Homestead </a:t>
            </a:r>
            <a:br>
              <a:rPr lang="en-US" dirty="0"/>
            </a:br>
            <a:r>
              <a:rPr lang="en-US" sz="2000" dirty="0"/>
              <a:t>House Bill 581</a:t>
            </a:r>
            <a:endParaRPr lang="en-ZA" sz="2000" dirty="0"/>
          </a:p>
        </p:txBody>
      </p:sp>
      <p:sp>
        <p:nvSpPr>
          <p:cNvPr id="2" name="Slide Number Placeholder 1">
            <a:extLst>
              <a:ext uri="{FF2B5EF4-FFF2-40B4-BE49-F238E27FC236}">
                <a16:creationId xmlns:a16="http://schemas.microsoft.com/office/drawing/2014/main" id="{DEE77E9E-EAE7-530F-459B-6A4AA198E7B8}"/>
              </a:ext>
            </a:extLst>
          </p:cNvPr>
          <p:cNvSpPr>
            <a:spLocks noGrp="1"/>
          </p:cNvSpPr>
          <p:nvPr>
            <p:ph type="sldNum" sz="quarter" idx="15"/>
          </p:nvPr>
        </p:nvSpPr>
        <p:spPr/>
        <p:txBody>
          <a:bodyPr/>
          <a:lstStyle/>
          <a:p>
            <a:fld id="{18D65601-5AE2-46FC-B138-694DDD2B510D}" type="slidenum">
              <a:rPr lang="en-US" smtClean="0"/>
              <a:pPr/>
              <a:t>29</a:t>
            </a:fld>
            <a:endParaRPr lang="en-US" dirty="0"/>
          </a:p>
        </p:txBody>
      </p:sp>
      <p:sp>
        <p:nvSpPr>
          <p:cNvPr id="6" name="Table Placeholder 5">
            <a:extLst>
              <a:ext uri="{FF2B5EF4-FFF2-40B4-BE49-F238E27FC236}">
                <a16:creationId xmlns:a16="http://schemas.microsoft.com/office/drawing/2014/main" id="{34B57911-F604-BE71-EF27-FFE433B61303}"/>
              </a:ext>
            </a:extLst>
          </p:cNvPr>
          <p:cNvSpPr>
            <a:spLocks noGrp="1"/>
          </p:cNvSpPr>
          <p:nvPr>
            <p:ph type="tbl" sz="quarter" idx="10"/>
          </p:nvPr>
        </p:nvSpPr>
        <p:spPr>
          <a:xfrm>
            <a:off x="1487488" y="1764792"/>
            <a:ext cx="9790112" cy="4005072"/>
          </a:xfrm>
        </p:spPr>
        <p:txBody>
          <a:bodyPr>
            <a:normAutofit/>
          </a:bodyPr>
          <a:lstStyle/>
          <a:p>
            <a:pPr marL="0" indent="0">
              <a:buNone/>
            </a:pPr>
            <a:r>
              <a:rPr lang="en-US" b="1" dirty="0">
                <a:solidFill>
                  <a:schemeClr val="accent2">
                    <a:lumMod val="75000"/>
                  </a:schemeClr>
                </a:solidFill>
              </a:rPr>
              <a:t>How much land can be included in the floating homestead exemption?</a:t>
            </a:r>
          </a:p>
          <a:p>
            <a:r>
              <a:rPr lang="en-US" dirty="0"/>
              <a:t>HB 581 did not specify an acreage limit for state homestead exemption, unlike many local homestead exemptions. Therefore, the HB 581 floating homestead exemption will apply to the home, outbuildings/ accessory structures and </a:t>
            </a:r>
            <a:r>
              <a:rPr lang="en-US" b="1" dirty="0"/>
              <a:t>all</a:t>
            </a:r>
            <a:r>
              <a:rPr lang="en-US" dirty="0"/>
              <a:t> acreage associated with the property.</a:t>
            </a:r>
          </a:p>
          <a:p>
            <a:pPr marL="914400" lvl="2" indent="0" algn="ctr">
              <a:buNone/>
            </a:pPr>
            <a:r>
              <a:rPr lang="en-US" b="1" dirty="0">
                <a:solidFill>
                  <a:srgbClr val="CC9900"/>
                </a:solidFill>
              </a:rPr>
              <a:t>*** HB92 limited the floating homestead to 5.00 acres and the underlying acreage for CUV-FLPA.***</a:t>
            </a:r>
          </a:p>
        </p:txBody>
      </p:sp>
      <p:pic>
        <p:nvPicPr>
          <p:cNvPr id="9218" name="Picture 2" descr="What You Should Know about CUVA">
            <a:extLst>
              <a:ext uri="{FF2B5EF4-FFF2-40B4-BE49-F238E27FC236}">
                <a16:creationId xmlns:a16="http://schemas.microsoft.com/office/drawing/2014/main" id="{6EE41FC1-44F8-06B3-4C06-7603CFEC67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4824" y="4623839"/>
            <a:ext cx="9235440" cy="1645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875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D0E47E-D228-15EB-5886-33E9AA181D03}"/>
              </a:ext>
            </a:extLst>
          </p:cNvPr>
          <p:cNvSpPr>
            <a:spLocks noGrp="1"/>
          </p:cNvSpPr>
          <p:nvPr>
            <p:ph type="title"/>
          </p:nvPr>
        </p:nvSpPr>
        <p:spPr>
          <a:xfrm>
            <a:off x="6775704" y="1051202"/>
            <a:ext cx="4974336" cy="722734"/>
          </a:xfrm>
        </p:spPr>
        <p:txBody>
          <a:bodyPr>
            <a:normAutofit/>
          </a:bodyPr>
          <a:lstStyle/>
          <a:p>
            <a:pPr algn="just"/>
            <a:endParaRPr lang="en-US" dirty="0"/>
          </a:p>
        </p:txBody>
      </p:sp>
      <p:grpSp>
        <p:nvGrpSpPr>
          <p:cNvPr id="7" name="Group 6">
            <a:extLst>
              <a:ext uri="{FF2B5EF4-FFF2-40B4-BE49-F238E27FC236}">
                <a16:creationId xmlns:a16="http://schemas.microsoft.com/office/drawing/2014/main" id="{7027C06E-79C4-3539-7C0D-B5FBD97A753B}"/>
              </a:ext>
            </a:extLst>
          </p:cNvPr>
          <p:cNvGrpSpPr/>
          <p:nvPr/>
        </p:nvGrpSpPr>
        <p:grpSpPr>
          <a:xfrm>
            <a:off x="905256" y="1"/>
            <a:ext cx="11286744" cy="6857994"/>
            <a:chOff x="3227255" y="826752"/>
            <a:chExt cx="5708312" cy="5702129"/>
          </a:xfrm>
        </p:grpSpPr>
        <p:sp>
          <p:nvSpPr>
            <p:cNvPr id="8" name="Freeform: Shape 7">
              <a:extLst>
                <a:ext uri="{FF2B5EF4-FFF2-40B4-BE49-F238E27FC236}">
                  <a16:creationId xmlns:a16="http://schemas.microsoft.com/office/drawing/2014/main" id="{A46E3B81-304A-8EC1-8797-E95C2F0F4660}"/>
                </a:ext>
              </a:extLst>
            </p:cNvPr>
            <p:cNvSpPr/>
            <p:nvPr/>
          </p:nvSpPr>
          <p:spPr>
            <a:xfrm>
              <a:off x="6071685" y="1700780"/>
              <a:ext cx="2863882" cy="4828101"/>
            </a:xfrm>
            <a:custGeom>
              <a:avLst/>
              <a:gdLst>
                <a:gd name="connsiteX0" fmla="*/ 0 w 2202417"/>
                <a:gd name="connsiteY0" fmla="*/ 0 h 4544636"/>
                <a:gd name="connsiteX1" fmla="*/ 367070 w 2202417"/>
                <a:gd name="connsiteY1" fmla="*/ 0 h 4544636"/>
                <a:gd name="connsiteX2" fmla="*/ 367070 w 2202417"/>
                <a:gd name="connsiteY2" fmla="*/ 0 h 4544636"/>
                <a:gd name="connsiteX3" fmla="*/ 917674 w 2202417"/>
                <a:gd name="connsiteY3" fmla="*/ 0 h 4544636"/>
                <a:gd name="connsiteX4" fmla="*/ 2202417 w 2202417"/>
                <a:gd name="connsiteY4" fmla="*/ 0 h 4544636"/>
                <a:gd name="connsiteX5" fmla="*/ 2202417 w 2202417"/>
                <a:gd name="connsiteY5" fmla="*/ 757439 h 4544636"/>
                <a:gd name="connsiteX6" fmla="*/ 2202417 w 2202417"/>
                <a:gd name="connsiteY6" fmla="*/ 757439 h 4544636"/>
                <a:gd name="connsiteX7" fmla="*/ 2202417 w 2202417"/>
                <a:gd name="connsiteY7" fmla="*/ 1893598 h 4544636"/>
                <a:gd name="connsiteX8" fmla="*/ 2202417 w 2202417"/>
                <a:gd name="connsiteY8" fmla="*/ 4544636 h 4544636"/>
                <a:gd name="connsiteX9" fmla="*/ 917674 w 2202417"/>
                <a:gd name="connsiteY9" fmla="*/ 4544636 h 4544636"/>
                <a:gd name="connsiteX10" fmla="*/ 367070 w 2202417"/>
                <a:gd name="connsiteY10" fmla="*/ 4544636 h 4544636"/>
                <a:gd name="connsiteX11" fmla="*/ 367070 w 2202417"/>
                <a:gd name="connsiteY11" fmla="*/ 4544636 h 4544636"/>
                <a:gd name="connsiteX12" fmla="*/ 0 w 2202417"/>
                <a:gd name="connsiteY12" fmla="*/ 4544636 h 4544636"/>
                <a:gd name="connsiteX13" fmla="*/ 0 w 2202417"/>
                <a:gd name="connsiteY13" fmla="*/ 1893598 h 4544636"/>
                <a:gd name="connsiteX14" fmla="*/ 0 w 2202417"/>
                <a:gd name="connsiteY14" fmla="*/ 2272318 h 4544636"/>
                <a:gd name="connsiteX15" fmla="*/ 0 w 2202417"/>
                <a:gd name="connsiteY15" fmla="*/ 757439 h 4544636"/>
                <a:gd name="connsiteX16" fmla="*/ 0 w 2202417"/>
                <a:gd name="connsiteY16" fmla="*/ 0 h 454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02417" h="4544636">
                  <a:moveTo>
                    <a:pt x="0" y="0"/>
                  </a:moveTo>
                  <a:lnTo>
                    <a:pt x="367070" y="0"/>
                  </a:lnTo>
                  <a:lnTo>
                    <a:pt x="367070" y="0"/>
                  </a:lnTo>
                  <a:lnTo>
                    <a:pt x="917674" y="0"/>
                  </a:lnTo>
                  <a:lnTo>
                    <a:pt x="2202417" y="0"/>
                  </a:lnTo>
                  <a:lnTo>
                    <a:pt x="2202417" y="757439"/>
                  </a:lnTo>
                  <a:lnTo>
                    <a:pt x="2202417" y="757439"/>
                  </a:lnTo>
                  <a:lnTo>
                    <a:pt x="2202417" y="1893598"/>
                  </a:lnTo>
                  <a:lnTo>
                    <a:pt x="2202417" y="4544636"/>
                  </a:lnTo>
                  <a:lnTo>
                    <a:pt x="917674" y="4544636"/>
                  </a:lnTo>
                  <a:lnTo>
                    <a:pt x="367070" y="4544636"/>
                  </a:lnTo>
                  <a:lnTo>
                    <a:pt x="367070" y="4544636"/>
                  </a:lnTo>
                  <a:lnTo>
                    <a:pt x="0" y="4544636"/>
                  </a:lnTo>
                  <a:lnTo>
                    <a:pt x="0" y="1893598"/>
                  </a:lnTo>
                  <a:lnTo>
                    <a:pt x="0" y="2272318"/>
                  </a:lnTo>
                  <a:lnTo>
                    <a:pt x="0" y="757439"/>
                  </a:lnTo>
                  <a:lnTo>
                    <a:pt x="0" y="0"/>
                  </a:lnTo>
                  <a:close/>
                </a:path>
              </a:pathLst>
            </a:cu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333681" tIns="53975" rIns="53976" bIns="53975" numCol="1" spcCol="1270" anchor="t" anchorCtr="0">
              <a:noAutofit/>
            </a:bodyPr>
            <a:lstStyle/>
            <a:p>
              <a:pPr marL="0" lvl="0" indent="0" algn="ctr" defTabSz="755650">
                <a:lnSpc>
                  <a:spcPct val="90000"/>
                </a:lnSpc>
                <a:spcBef>
                  <a:spcPct val="0"/>
                </a:spcBef>
                <a:spcAft>
                  <a:spcPct val="35000"/>
                </a:spcAft>
                <a:buNone/>
              </a:pPr>
              <a:endParaRPr lang="en-US" b="1" dirty="0"/>
            </a:p>
            <a:p>
              <a:pPr marL="285750" lvl="0" indent="-285750" defTabSz="755650">
                <a:lnSpc>
                  <a:spcPct val="90000"/>
                </a:lnSpc>
                <a:spcBef>
                  <a:spcPct val="0"/>
                </a:spcBef>
                <a:spcAft>
                  <a:spcPct val="35000"/>
                </a:spcAft>
                <a:buFont typeface="Arial" panose="020B0604020202020204" pitchFamily="34" charset="0"/>
                <a:buChar char="•"/>
              </a:pPr>
              <a:r>
                <a:rPr lang="en-US" sz="2400" b="1" kern="1200" dirty="0"/>
                <a:t>Estimated Rollback Cleanup</a:t>
              </a:r>
            </a:p>
            <a:p>
              <a:pPr marL="285750" lvl="0" indent="-285750" defTabSz="755650">
                <a:lnSpc>
                  <a:spcPct val="90000"/>
                </a:lnSpc>
                <a:spcBef>
                  <a:spcPct val="0"/>
                </a:spcBef>
                <a:spcAft>
                  <a:spcPct val="35000"/>
                </a:spcAft>
                <a:buFont typeface="Arial" panose="020B0604020202020204" pitchFamily="34" charset="0"/>
                <a:buChar char="•"/>
              </a:pPr>
              <a:r>
                <a:rPr lang="en-US" sz="2400" b="1" dirty="0"/>
                <a:t>Disclaimer on Tax Bill</a:t>
              </a:r>
            </a:p>
            <a:p>
              <a:pPr marL="285750" lvl="0" indent="-285750" defTabSz="755650">
                <a:lnSpc>
                  <a:spcPct val="90000"/>
                </a:lnSpc>
                <a:spcBef>
                  <a:spcPct val="0"/>
                </a:spcBef>
                <a:spcAft>
                  <a:spcPct val="35000"/>
                </a:spcAft>
                <a:buFont typeface="Arial" panose="020B0604020202020204" pitchFamily="34" charset="0"/>
                <a:buChar char="•"/>
              </a:pPr>
              <a:r>
                <a:rPr lang="en-US" sz="2400" b="1" kern="1200" dirty="0"/>
                <a:t>Acreage limitation on HB581 floating homestead</a:t>
              </a:r>
            </a:p>
            <a:p>
              <a:pPr marL="285750" lvl="0" indent="-285750" defTabSz="755650">
                <a:lnSpc>
                  <a:spcPct val="90000"/>
                </a:lnSpc>
                <a:spcBef>
                  <a:spcPct val="0"/>
                </a:spcBef>
                <a:spcAft>
                  <a:spcPct val="35000"/>
                </a:spcAft>
                <a:buFont typeface="Arial" panose="020B0604020202020204" pitchFamily="34" charset="0"/>
                <a:buChar char="•"/>
              </a:pPr>
              <a:r>
                <a:rPr lang="en-US" sz="2400" b="1" dirty="0"/>
                <a:t>Opt-Out Changes </a:t>
              </a:r>
            </a:p>
            <a:p>
              <a:pPr marL="285750" lvl="0" indent="-285750" defTabSz="755650">
                <a:lnSpc>
                  <a:spcPct val="90000"/>
                </a:lnSpc>
                <a:spcBef>
                  <a:spcPct val="0"/>
                </a:spcBef>
                <a:spcAft>
                  <a:spcPct val="35000"/>
                </a:spcAft>
                <a:buFont typeface="Arial" panose="020B0604020202020204" pitchFamily="34" charset="0"/>
                <a:buChar char="•"/>
              </a:pPr>
              <a:r>
                <a:rPr lang="en-US" sz="2400" b="1" kern="1200" dirty="0"/>
                <a:t>Homestead during appeal</a:t>
              </a:r>
              <a:r>
                <a:rPr lang="en-US" sz="2400" b="1" dirty="0"/>
                <a:t>s</a:t>
              </a:r>
            </a:p>
            <a:p>
              <a:pPr marL="285750" lvl="0" indent="-285750" defTabSz="755650">
                <a:lnSpc>
                  <a:spcPct val="90000"/>
                </a:lnSpc>
                <a:spcBef>
                  <a:spcPct val="0"/>
                </a:spcBef>
                <a:spcAft>
                  <a:spcPct val="35000"/>
                </a:spcAft>
                <a:buFont typeface="Arial" panose="020B0604020202020204" pitchFamily="34" charset="0"/>
                <a:buChar char="•"/>
              </a:pPr>
              <a:r>
                <a:rPr lang="en-US" sz="2400" b="1" kern="1200" dirty="0"/>
                <a:t>Assessment </a:t>
              </a:r>
              <a:r>
                <a:rPr lang="en-US" sz="2400" b="1" dirty="0"/>
                <a:t>N</a:t>
              </a:r>
              <a:r>
                <a:rPr lang="en-US" sz="2400" b="1" kern="1200" dirty="0"/>
                <a:t>otice </a:t>
              </a:r>
              <a:r>
                <a:rPr lang="en-US" sz="2400" b="1" dirty="0"/>
                <a:t>C</a:t>
              </a:r>
              <a:r>
                <a:rPr lang="en-US" sz="2400" b="1" kern="1200" dirty="0"/>
                <a:t>hanges</a:t>
              </a:r>
            </a:p>
            <a:p>
              <a:pPr marL="285750" lvl="0" indent="-285750" defTabSz="755650">
                <a:lnSpc>
                  <a:spcPct val="90000"/>
                </a:lnSpc>
                <a:spcBef>
                  <a:spcPct val="0"/>
                </a:spcBef>
                <a:spcAft>
                  <a:spcPct val="35000"/>
                </a:spcAft>
                <a:buFont typeface="Arial" panose="020B0604020202020204" pitchFamily="34" charset="0"/>
                <a:buChar char="•"/>
              </a:pPr>
              <a:r>
                <a:rPr lang="en-US" sz="2400" b="1" dirty="0"/>
                <a:t>Estimated Rollback Timeline</a:t>
              </a:r>
            </a:p>
            <a:p>
              <a:pPr marL="0" lvl="0" indent="0" algn="ctr" defTabSz="755650">
                <a:lnSpc>
                  <a:spcPct val="90000"/>
                </a:lnSpc>
                <a:spcBef>
                  <a:spcPct val="0"/>
                </a:spcBef>
                <a:spcAft>
                  <a:spcPct val="35000"/>
                </a:spcAft>
                <a:buNone/>
              </a:pPr>
              <a:endParaRPr lang="en-US" sz="1600" b="1" kern="1200" dirty="0"/>
            </a:p>
          </p:txBody>
        </p:sp>
        <p:sp>
          <p:nvSpPr>
            <p:cNvPr id="9" name="Freeform: Shape 8">
              <a:extLst>
                <a:ext uri="{FF2B5EF4-FFF2-40B4-BE49-F238E27FC236}">
                  <a16:creationId xmlns:a16="http://schemas.microsoft.com/office/drawing/2014/main" id="{56116C0E-3DBA-EBC9-2148-5E0971F79768}"/>
                </a:ext>
              </a:extLst>
            </p:cNvPr>
            <p:cNvSpPr/>
            <p:nvPr/>
          </p:nvSpPr>
          <p:spPr>
            <a:xfrm>
              <a:off x="6071685" y="826752"/>
              <a:ext cx="2854156" cy="874030"/>
            </a:xfrm>
            <a:custGeom>
              <a:avLst/>
              <a:gdLst>
                <a:gd name="connsiteX0" fmla="*/ 0 w 2202417"/>
                <a:gd name="connsiteY0" fmla="*/ 0 h 874030"/>
                <a:gd name="connsiteX1" fmla="*/ 2202417 w 2202417"/>
                <a:gd name="connsiteY1" fmla="*/ 0 h 874030"/>
                <a:gd name="connsiteX2" fmla="*/ 2202417 w 2202417"/>
                <a:gd name="connsiteY2" fmla="*/ 874030 h 874030"/>
                <a:gd name="connsiteX3" fmla="*/ 0 w 2202417"/>
                <a:gd name="connsiteY3" fmla="*/ 874030 h 874030"/>
                <a:gd name="connsiteX4" fmla="*/ 0 w 2202417"/>
                <a:gd name="connsiteY4" fmla="*/ 0 h 874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2417" h="874030">
                  <a:moveTo>
                    <a:pt x="0" y="0"/>
                  </a:moveTo>
                  <a:lnTo>
                    <a:pt x="2202417" y="0"/>
                  </a:lnTo>
                  <a:lnTo>
                    <a:pt x="2202417" y="874030"/>
                  </a:lnTo>
                  <a:lnTo>
                    <a:pt x="0" y="87403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975" tIns="53975" rIns="53975" bIns="53975" numCol="1" spcCol="1270" anchor="ctr" anchorCtr="0">
              <a:noAutofit/>
            </a:bodyPr>
            <a:lstStyle/>
            <a:p>
              <a:pPr marL="0" lvl="0" indent="0" algn="ctr" defTabSz="755650">
                <a:lnSpc>
                  <a:spcPct val="90000"/>
                </a:lnSpc>
                <a:spcBef>
                  <a:spcPct val="0"/>
                </a:spcBef>
                <a:spcAft>
                  <a:spcPct val="35000"/>
                </a:spcAft>
                <a:buNone/>
              </a:pPr>
              <a:r>
                <a:rPr lang="en-US" sz="1700" b="1" kern="1200" dirty="0">
                  <a:effectLst>
                    <a:outerShdw blurRad="38100" dist="38100" dir="2700000" algn="tl">
                      <a:srgbClr val="000000">
                        <a:alpha val="43137"/>
                      </a:srgbClr>
                    </a:outerShdw>
                  </a:effectLst>
                </a:rPr>
                <a:t>2025 Legislation</a:t>
              </a:r>
            </a:p>
            <a:p>
              <a:pPr marL="0" lvl="0" indent="0" algn="ctr" defTabSz="755650">
                <a:lnSpc>
                  <a:spcPct val="90000"/>
                </a:lnSpc>
                <a:spcBef>
                  <a:spcPct val="0"/>
                </a:spcBef>
                <a:spcAft>
                  <a:spcPct val="35000"/>
                </a:spcAft>
                <a:buNone/>
              </a:pPr>
              <a:r>
                <a:rPr lang="en-US" sz="3600" b="1" u="sng" dirty="0">
                  <a:solidFill>
                    <a:srgbClr val="0000FF"/>
                  </a:solidFill>
                  <a:effectLst>
                    <a:outerShdw blurRad="38100" dist="38100" dir="2700000" algn="tl">
                      <a:srgbClr val="000000">
                        <a:alpha val="43137"/>
                      </a:srgbClr>
                    </a:outerShdw>
                  </a:effectLst>
                </a:rPr>
                <a:t>HOUSE BILL 92</a:t>
              </a:r>
              <a:r>
                <a:rPr lang="en-US" sz="3600" b="1" u="sng" kern="1200" dirty="0">
                  <a:solidFill>
                    <a:srgbClr val="0000FF"/>
                  </a:solidFill>
                  <a:effectLst>
                    <a:outerShdw blurRad="38100" dist="38100" dir="2700000" algn="tl">
                      <a:srgbClr val="000000">
                        <a:alpha val="43137"/>
                      </a:srgbClr>
                    </a:outerShdw>
                  </a:effectLst>
                </a:rPr>
                <a:t> </a:t>
              </a:r>
            </a:p>
          </p:txBody>
        </p:sp>
        <p:sp>
          <p:nvSpPr>
            <p:cNvPr id="10" name="Freeform: Shape 9">
              <a:extLst>
                <a:ext uri="{FF2B5EF4-FFF2-40B4-BE49-F238E27FC236}">
                  <a16:creationId xmlns:a16="http://schemas.microsoft.com/office/drawing/2014/main" id="{17EF6CB6-D406-C86B-CBEF-9767BCDDAE0A}"/>
                </a:ext>
              </a:extLst>
            </p:cNvPr>
            <p:cNvSpPr/>
            <p:nvPr/>
          </p:nvSpPr>
          <p:spPr>
            <a:xfrm>
              <a:off x="3236981" y="1700783"/>
              <a:ext cx="2611181" cy="4828098"/>
            </a:xfrm>
            <a:custGeom>
              <a:avLst/>
              <a:gdLst>
                <a:gd name="connsiteX0" fmla="*/ 0 w 2202417"/>
                <a:gd name="connsiteY0" fmla="*/ 0 h 4195131"/>
                <a:gd name="connsiteX1" fmla="*/ 1284743 w 2202417"/>
                <a:gd name="connsiteY1" fmla="*/ 0 h 4195131"/>
                <a:gd name="connsiteX2" fmla="*/ 1284743 w 2202417"/>
                <a:gd name="connsiteY2" fmla="*/ 0 h 4195131"/>
                <a:gd name="connsiteX3" fmla="*/ 1835348 w 2202417"/>
                <a:gd name="connsiteY3" fmla="*/ 0 h 4195131"/>
                <a:gd name="connsiteX4" fmla="*/ 2202417 w 2202417"/>
                <a:gd name="connsiteY4" fmla="*/ 0 h 4195131"/>
                <a:gd name="connsiteX5" fmla="*/ 2202417 w 2202417"/>
                <a:gd name="connsiteY5" fmla="*/ 2447160 h 4195131"/>
                <a:gd name="connsiteX6" fmla="*/ 2477719 w 2202417"/>
                <a:gd name="connsiteY6" fmla="*/ 2971411 h 4195131"/>
                <a:gd name="connsiteX7" fmla="*/ 2202417 w 2202417"/>
                <a:gd name="connsiteY7" fmla="*/ 3495943 h 4195131"/>
                <a:gd name="connsiteX8" fmla="*/ 2202417 w 2202417"/>
                <a:gd name="connsiteY8" fmla="*/ 4195131 h 4195131"/>
                <a:gd name="connsiteX9" fmla="*/ 1835348 w 2202417"/>
                <a:gd name="connsiteY9" fmla="*/ 4195131 h 4195131"/>
                <a:gd name="connsiteX10" fmla="*/ 1284743 w 2202417"/>
                <a:gd name="connsiteY10" fmla="*/ 4195131 h 4195131"/>
                <a:gd name="connsiteX11" fmla="*/ 1284743 w 2202417"/>
                <a:gd name="connsiteY11" fmla="*/ 4195131 h 4195131"/>
                <a:gd name="connsiteX12" fmla="*/ 0 w 2202417"/>
                <a:gd name="connsiteY12" fmla="*/ 4195131 h 4195131"/>
                <a:gd name="connsiteX13" fmla="*/ 0 w 2202417"/>
                <a:gd name="connsiteY13" fmla="*/ 3495943 h 4195131"/>
                <a:gd name="connsiteX14" fmla="*/ 0 w 2202417"/>
                <a:gd name="connsiteY14" fmla="*/ 2447160 h 4195131"/>
                <a:gd name="connsiteX15" fmla="*/ 0 w 2202417"/>
                <a:gd name="connsiteY15" fmla="*/ 2447160 h 4195131"/>
                <a:gd name="connsiteX16" fmla="*/ 0 w 2202417"/>
                <a:gd name="connsiteY16" fmla="*/ 0 h 419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02417" h="4195131">
                  <a:moveTo>
                    <a:pt x="0" y="0"/>
                  </a:moveTo>
                  <a:lnTo>
                    <a:pt x="1284743" y="0"/>
                  </a:lnTo>
                  <a:lnTo>
                    <a:pt x="1284743" y="0"/>
                  </a:lnTo>
                  <a:lnTo>
                    <a:pt x="1835348" y="0"/>
                  </a:lnTo>
                  <a:lnTo>
                    <a:pt x="2202417" y="0"/>
                  </a:lnTo>
                  <a:lnTo>
                    <a:pt x="2202417" y="2447160"/>
                  </a:lnTo>
                  <a:lnTo>
                    <a:pt x="2477719" y="2971411"/>
                  </a:lnTo>
                  <a:lnTo>
                    <a:pt x="2202417" y="3495943"/>
                  </a:lnTo>
                  <a:lnTo>
                    <a:pt x="2202417" y="4195131"/>
                  </a:lnTo>
                  <a:lnTo>
                    <a:pt x="1835348" y="4195131"/>
                  </a:lnTo>
                  <a:lnTo>
                    <a:pt x="1284743" y="4195131"/>
                  </a:lnTo>
                  <a:lnTo>
                    <a:pt x="1284743" y="4195131"/>
                  </a:lnTo>
                  <a:lnTo>
                    <a:pt x="0" y="4195131"/>
                  </a:lnTo>
                  <a:lnTo>
                    <a:pt x="0" y="3495943"/>
                  </a:lnTo>
                  <a:lnTo>
                    <a:pt x="0" y="2447160"/>
                  </a:lnTo>
                  <a:lnTo>
                    <a:pt x="0" y="2447160"/>
                  </a:lnTo>
                  <a:lnTo>
                    <a:pt x="0" y="0"/>
                  </a:lnTo>
                  <a:close/>
                </a:path>
              </a:pathLst>
            </a:cu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333682" tIns="53975" rIns="53975" bIns="53975" numCol="1" spcCol="1270" anchor="t" anchorCtr="0">
              <a:noAutofit/>
            </a:bodyPr>
            <a:lstStyle/>
            <a:p>
              <a:pPr marL="0" lvl="0" indent="0" algn="ctr" defTabSz="755650">
                <a:lnSpc>
                  <a:spcPct val="90000"/>
                </a:lnSpc>
                <a:spcBef>
                  <a:spcPct val="0"/>
                </a:spcBef>
                <a:spcAft>
                  <a:spcPct val="35000"/>
                </a:spcAft>
                <a:buNone/>
              </a:pPr>
              <a:endParaRPr lang="en-US" sz="1700" kern="1200" dirty="0"/>
            </a:p>
            <a:p>
              <a:pPr marL="0" lvl="0" indent="0" algn="ctr" defTabSz="755650">
                <a:lnSpc>
                  <a:spcPct val="90000"/>
                </a:lnSpc>
                <a:spcBef>
                  <a:spcPct val="0"/>
                </a:spcBef>
                <a:spcAft>
                  <a:spcPct val="35000"/>
                </a:spcAft>
                <a:buNone/>
              </a:pPr>
              <a:endParaRPr lang="en-US" sz="1700" dirty="0"/>
            </a:p>
            <a:p>
              <a:pPr marL="0" lvl="0" indent="0" algn="ctr" defTabSz="755650">
                <a:lnSpc>
                  <a:spcPct val="90000"/>
                </a:lnSpc>
                <a:spcBef>
                  <a:spcPct val="0"/>
                </a:spcBef>
                <a:spcAft>
                  <a:spcPct val="35000"/>
                </a:spcAft>
                <a:buNone/>
              </a:pPr>
              <a:endParaRPr lang="en-US" sz="1700" kern="1200" dirty="0"/>
            </a:p>
            <a:p>
              <a:pPr marL="0" lvl="0" indent="0" algn="ctr" defTabSz="755650">
                <a:lnSpc>
                  <a:spcPct val="90000"/>
                </a:lnSpc>
                <a:spcBef>
                  <a:spcPct val="0"/>
                </a:spcBef>
                <a:spcAft>
                  <a:spcPct val="35000"/>
                </a:spcAft>
                <a:buNone/>
              </a:pPr>
              <a:r>
                <a:rPr lang="en-US" sz="1700" b="1" dirty="0"/>
                <a:t>Voter Approval</a:t>
              </a:r>
            </a:p>
            <a:p>
              <a:pPr marL="0" lvl="0" indent="0" algn="ctr" defTabSz="755650">
                <a:lnSpc>
                  <a:spcPct val="90000"/>
                </a:lnSpc>
                <a:spcBef>
                  <a:spcPct val="0"/>
                </a:spcBef>
                <a:spcAft>
                  <a:spcPct val="35000"/>
                </a:spcAft>
                <a:buNone/>
              </a:pPr>
              <a:endParaRPr lang="en-US" sz="1700" dirty="0"/>
            </a:p>
            <a:p>
              <a:pPr marL="0" lvl="0" indent="0" algn="ctr" defTabSz="755650">
                <a:lnSpc>
                  <a:spcPct val="90000"/>
                </a:lnSpc>
                <a:spcBef>
                  <a:spcPct val="0"/>
                </a:spcBef>
                <a:spcAft>
                  <a:spcPct val="35000"/>
                </a:spcAft>
                <a:buNone/>
              </a:pPr>
              <a:r>
                <a:rPr lang="en-US" sz="1700" b="1" kern="1200" dirty="0"/>
                <a:t>Floating Homestead</a:t>
              </a:r>
            </a:p>
            <a:p>
              <a:pPr marL="0" lvl="0" indent="0" algn="ctr" defTabSz="755650">
                <a:lnSpc>
                  <a:spcPct val="90000"/>
                </a:lnSpc>
                <a:spcBef>
                  <a:spcPct val="0"/>
                </a:spcBef>
                <a:spcAft>
                  <a:spcPct val="35000"/>
                </a:spcAft>
                <a:buNone/>
              </a:pPr>
              <a:endParaRPr lang="en-US" sz="1700" dirty="0"/>
            </a:p>
            <a:p>
              <a:pPr marL="0" lvl="0" indent="0" algn="ctr" defTabSz="755650">
                <a:lnSpc>
                  <a:spcPct val="90000"/>
                </a:lnSpc>
                <a:spcBef>
                  <a:spcPct val="0"/>
                </a:spcBef>
                <a:spcAft>
                  <a:spcPct val="35000"/>
                </a:spcAft>
                <a:buNone/>
              </a:pPr>
              <a:r>
                <a:rPr lang="en-US" sz="1700" b="1" dirty="0"/>
                <a:t>Remove estimate of Taxes on Notice of Assessment </a:t>
              </a:r>
              <a:endParaRPr lang="en-US" sz="1700" b="1" kern="1200" dirty="0"/>
            </a:p>
          </p:txBody>
        </p:sp>
        <p:sp>
          <p:nvSpPr>
            <p:cNvPr id="11" name="Freeform: Shape 10">
              <a:extLst>
                <a:ext uri="{FF2B5EF4-FFF2-40B4-BE49-F238E27FC236}">
                  <a16:creationId xmlns:a16="http://schemas.microsoft.com/office/drawing/2014/main" id="{656BCEB2-CCE7-91DF-C82C-D82BE80BDFBA}"/>
                </a:ext>
              </a:extLst>
            </p:cNvPr>
            <p:cNvSpPr/>
            <p:nvPr/>
          </p:nvSpPr>
          <p:spPr>
            <a:xfrm>
              <a:off x="3227255" y="826752"/>
              <a:ext cx="2611181" cy="874032"/>
            </a:xfrm>
            <a:custGeom>
              <a:avLst/>
              <a:gdLst>
                <a:gd name="connsiteX0" fmla="*/ 0 w 2202417"/>
                <a:gd name="connsiteY0" fmla="*/ 0 h 699008"/>
                <a:gd name="connsiteX1" fmla="*/ 2202417 w 2202417"/>
                <a:gd name="connsiteY1" fmla="*/ 0 h 699008"/>
                <a:gd name="connsiteX2" fmla="*/ 2202417 w 2202417"/>
                <a:gd name="connsiteY2" fmla="*/ 699008 h 699008"/>
                <a:gd name="connsiteX3" fmla="*/ 0 w 2202417"/>
                <a:gd name="connsiteY3" fmla="*/ 699008 h 699008"/>
                <a:gd name="connsiteX4" fmla="*/ 0 w 2202417"/>
                <a:gd name="connsiteY4" fmla="*/ 0 h 699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2417" h="699008">
                  <a:moveTo>
                    <a:pt x="0" y="0"/>
                  </a:moveTo>
                  <a:lnTo>
                    <a:pt x="2202417" y="0"/>
                  </a:lnTo>
                  <a:lnTo>
                    <a:pt x="2202417" y="699008"/>
                  </a:lnTo>
                  <a:lnTo>
                    <a:pt x="0" y="699008"/>
                  </a:lnTo>
                  <a:lnTo>
                    <a:pt x="0" y="0"/>
                  </a:lnTo>
                  <a:close/>
                </a:path>
              </a:pathLst>
            </a:custGeom>
            <a:ln>
              <a:solidFill>
                <a:schemeClr val="bg2">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975" tIns="53975" rIns="53975" bIns="53975" numCol="1" spcCol="1270" anchor="ctr" anchorCtr="0">
              <a:noAutofit/>
            </a:bodyPr>
            <a:lstStyle/>
            <a:p>
              <a:pPr marL="0" lvl="0" indent="0" algn="ctr" defTabSz="755650">
                <a:lnSpc>
                  <a:spcPct val="90000"/>
                </a:lnSpc>
                <a:spcBef>
                  <a:spcPct val="0"/>
                </a:spcBef>
                <a:spcAft>
                  <a:spcPct val="35000"/>
                </a:spcAft>
                <a:buNone/>
              </a:pPr>
              <a:r>
                <a:rPr lang="en-US" sz="1700" b="1" dirty="0">
                  <a:effectLst>
                    <a:outerShdw blurRad="38100" dist="38100" dir="2700000" algn="tl">
                      <a:srgbClr val="000000">
                        <a:alpha val="43137"/>
                      </a:srgbClr>
                    </a:outerShdw>
                  </a:effectLst>
                </a:rPr>
                <a:t>2024 Legislation </a:t>
              </a:r>
              <a:endParaRPr lang="en-US" sz="1700" b="1" kern="1200" dirty="0">
                <a:effectLst>
                  <a:outerShdw blurRad="38100" dist="38100" dir="2700000" algn="tl">
                    <a:srgbClr val="000000">
                      <a:alpha val="43137"/>
                    </a:srgbClr>
                  </a:outerShdw>
                </a:effectLst>
              </a:endParaRPr>
            </a:p>
            <a:p>
              <a:pPr marL="0" lvl="0" indent="0" algn="ctr" defTabSz="755650">
                <a:lnSpc>
                  <a:spcPct val="90000"/>
                </a:lnSpc>
                <a:spcBef>
                  <a:spcPct val="0"/>
                </a:spcBef>
                <a:spcAft>
                  <a:spcPct val="35000"/>
                </a:spcAft>
                <a:buNone/>
              </a:pPr>
              <a:r>
                <a:rPr lang="en-US" sz="3600" b="1" u="sng" dirty="0">
                  <a:solidFill>
                    <a:srgbClr val="0000FF"/>
                  </a:solidFill>
                  <a:effectLst>
                    <a:outerShdw blurRad="38100" dist="38100" dir="2700000" algn="tl">
                      <a:srgbClr val="000000">
                        <a:alpha val="43137"/>
                      </a:srgbClr>
                    </a:outerShdw>
                  </a:effectLst>
                </a:rPr>
                <a:t>HOUSE BILL 581</a:t>
              </a:r>
              <a:endParaRPr lang="en-US" sz="3600" b="1" u="sng" kern="1200" dirty="0">
                <a:solidFill>
                  <a:srgbClr val="0000FF"/>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752118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0DE54-E87F-11DC-DDC3-BFE35EDD7AB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9A1B581-D5EB-242C-EEB3-21373F1FB576}"/>
              </a:ext>
            </a:extLst>
          </p:cNvPr>
          <p:cNvSpPr>
            <a:spLocks noGrp="1"/>
          </p:cNvSpPr>
          <p:nvPr>
            <p:ph type="title"/>
          </p:nvPr>
        </p:nvSpPr>
        <p:spPr>
          <a:xfrm>
            <a:off x="1468814" y="503852"/>
            <a:ext cx="9808773" cy="1427585"/>
          </a:xfrm>
        </p:spPr>
        <p:txBody>
          <a:bodyPr/>
          <a:lstStyle/>
          <a:p>
            <a:r>
              <a:rPr lang="en-US" dirty="0"/>
              <a:t>Floating Homestead </a:t>
            </a:r>
            <a:br>
              <a:rPr lang="en-US" dirty="0"/>
            </a:br>
            <a:r>
              <a:rPr lang="en-US" sz="2000" dirty="0"/>
              <a:t>House Bill 581</a:t>
            </a:r>
            <a:endParaRPr lang="en-ZA" sz="2000" dirty="0"/>
          </a:p>
        </p:txBody>
      </p:sp>
      <p:sp>
        <p:nvSpPr>
          <p:cNvPr id="2" name="Slide Number Placeholder 1">
            <a:extLst>
              <a:ext uri="{FF2B5EF4-FFF2-40B4-BE49-F238E27FC236}">
                <a16:creationId xmlns:a16="http://schemas.microsoft.com/office/drawing/2014/main" id="{9039B597-1B98-B389-62C8-65AD42945172}"/>
              </a:ext>
            </a:extLst>
          </p:cNvPr>
          <p:cNvSpPr>
            <a:spLocks noGrp="1"/>
          </p:cNvSpPr>
          <p:nvPr>
            <p:ph type="sldNum" sz="quarter" idx="15"/>
          </p:nvPr>
        </p:nvSpPr>
        <p:spPr/>
        <p:txBody>
          <a:bodyPr/>
          <a:lstStyle/>
          <a:p>
            <a:fld id="{18D65601-5AE2-46FC-B138-694DDD2B510D}" type="slidenum">
              <a:rPr lang="en-US" smtClean="0"/>
              <a:pPr/>
              <a:t>30</a:t>
            </a:fld>
            <a:endParaRPr lang="en-US" dirty="0"/>
          </a:p>
        </p:txBody>
      </p:sp>
      <p:sp>
        <p:nvSpPr>
          <p:cNvPr id="6" name="Table Placeholder 5">
            <a:extLst>
              <a:ext uri="{FF2B5EF4-FFF2-40B4-BE49-F238E27FC236}">
                <a16:creationId xmlns:a16="http://schemas.microsoft.com/office/drawing/2014/main" id="{F646EC1E-3B05-FEB0-EEAD-6087746E6817}"/>
              </a:ext>
            </a:extLst>
          </p:cNvPr>
          <p:cNvSpPr>
            <a:spLocks noGrp="1"/>
          </p:cNvSpPr>
          <p:nvPr>
            <p:ph type="tbl" sz="quarter" idx="10"/>
          </p:nvPr>
        </p:nvSpPr>
        <p:spPr>
          <a:xfrm>
            <a:off x="1487488" y="1645920"/>
            <a:ext cx="9790112" cy="4416552"/>
          </a:xfrm>
        </p:spPr>
        <p:txBody>
          <a:bodyPr>
            <a:normAutofit/>
          </a:bodyPr>
          <a:lstStyle/>
          <a:p>
            <a:pPr marL="0" indent="0">
              <a:buNone/>
            </a:pPr>
            <a:r>
              <a:rPr lang="en-US" b="1" dirty="0">
                <a:solidFill>
                  <a:schemeClr val="accent2">
                    <a:lumMod val="75000"/>
                  </a:schemeClr>
                </a:solidFill>
              </a:rPr>
              <a:t>How is the homestead adjusted for inflation?</a:t>
            </a:r>
          </a:p>
          <a:p>
            <a:r>
              <a:rPr lang="en-US" dirty="0"/>
              <a:t>HB 581 floating homestead exemption is unique because the base year value will increase or decrease by the consumer price index reported the Department of Labor, Bureau of Labor Statistics for all urban consumer, U.S. city average for the most recent calendar year rate of change and reported by the State Revenue Commissioner. </a:t>
            </a:r>
          </a:p>
          <a:p>
            <a:pPr lvl="1"/>
            <a:endParaRPr lang="en-US" sz="2000" dirty="0"/>
          </a:p>
          <a:p>
            <a:pPr lvl="1"/>
            <a:r>
              <a:rPr lang="en-US" sz="2000" dirty="0"/>
              <a:t>If we take the same property with a </a:t>
            </a:r>
            <a:r>
              <a:rPr lang="en-US" sz="2000" b="1" dirty="0"/>
              <a:t>$100,000 </a:t>
            </a:r>
            <a:r>
              <a:rPr lang="en-US" sz="2000" dirty="0"/>
              <a:t>taxable base year value and CPI is </a:t>
            </a:r>
            <a:r>
              <a:rPr lang="en-US" sz="2000" b="1" dirty="0"/>
              <a:t>2%</a:t>
            </a:r>
            <a:r>
              <a:rPr lang="en-US" sz="2000" dirty="0"/>
              <a:t> the following year, then the base value of </a:t>
            </a:r>
            <a:r>
              <a:rPr lang="en-US" sz="2000" b="1" dirty="0"/>
              <a:t>$100,000 </a:t>
            </a:r>
            <a:r>
              <a:rPr lang="en-US" sz="2000" dirty="0"/>
              <a:t>may be increased by up to </a:t>
            </a:r>
            <a:r>
              <a:rPr lang="en-US" sz="2000" b="1" dirty="0"/>
              <a:t>2%</a:t>
            </a:r>
            <a:r>
              <a:rPr lang="en-US" sz="2000" dirty="0"/>
              <a:t> to give an adjusted base year value of </a:t>
            </a:r>
            <a:r>
              <a:rPr lang="en-US" sz="2000" b="1" dirty="0"/>
              <a:t>$102,000</a:t>
            </a:r>
            <a:r>
              <a:rPr lang="en-US" sz="2000" dirty="0"/>
              <a:t>. The exemption floats to </a:t>
            </a:r>
            <a:r>
              <a:rPr lang="en-US" sz="2000" b="1" dirty="0"/>
              <a:t>$8,000 </a:t>
            </a:r>
            <a:r>
              <a:rPr lang="en-US" sz="2000" dirty="0"/>
              <a:t>of assessed value so the taxpayer would pay on a taxable value of </a:t>
            </a:r>
            <a:r>
              <a:rPr lang="en-US" sz="2000" b="1" dirty="0"/>
              <a:t>$102,000 </a:t>
            </a:r>
            <a:r>
              <a:rPr lang="en-US" sz="2000" dirty="0"/>
              <a:t>in year 2. </a:t>
            </a:r>
          </a:p>
        </p:txBody>
      </p:sp>
    </p:spTree>
    <p:extLst>
      <p:ext uri="{BB962C8B-B14F-4D97-AF65-F5344CB8AC3E}">
        <p14:creationId xmlns:p14="http://schemas.microsoft.com/office/powerpoint/2010/main" val="645889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B95AB-1D28-E7E3-8963-A6A94781210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57D6F03-F5E5-3017-737B-E753666328B7}"/>
              </a:ext>
            </a:extLst>
          </p:cNvPr>
          <p:cNvSpPr>
            <a:spLocks noGrp="1"/>
          </p:cNvSpPr>
          <p:nvPr>
            <p:ph type="title"/>
          </p:nvPr>
        </p:nvSpPr>
        <p:spPr>
          <a:xfrm>
            <a:off x="896627" y="200047"/>
            <a:ext cx="9808773" cy="1427585"/>
          </a:xfrm>
        </p:spPr>
        <p:txBody>
          <a:bodyPr/>
          <a:lstStyle/>
          <a:p>
            <a:r>
              <a:rPr lang="en-US" dirty="0"/>
              <a:t>Floating Homestead </a:t>
            </a:r>
            <a:br>
              <a:rPr lang="en-US" dirty="0"/>
            </a:br>
            <a:r>
              <a:rPr lang="en-US" sz="2000" dirty="0"/>
              <a:t>House Bill 581</a:t>
            </a:r>
            <a:endParaRPr lang="en-ZA" sz="2000" dirty="0"/>
          </a:p>
        </p:txBody>
      </p:sp>
      <p:sp>
        <p:nvSpPr>
          <p:cNvPr id="2" name="Slide Number Placeholder 1">
            <a:extLst>
              <a:ext uri="{FF2B5EF4-FFF2-40B4-BE49-F238E27FC236}">
                <a16:creationId xmlns:a16="http://schemas.microsoft.com/office/drawing/2014/main" id="{5948AE78-71C8-6E86-0E3E-406ED5E4191E}"/>
              </a:ext>
            </a:extLst>
          </p:cNvPr>
          <p:cNvSpPr>
            <a:spLocks noGrp="1"/>
          </p:cNvSpPr>
          <p:nvPr>
            <p:ph type="sldNum" sz="quarter" idx="15"/>
          </p:nvPr>
        </p:nvSpPr>
        <p:spPr/>
        <p:txBody>
          <a:bodyPr/>
          <a:lstStyle/>
          <a:p>
            <a:fld id="{18D65601-5AE2-46FC-B138-694DDD2B510D}" type="slidenum">
              <a:rPr lang="en-US" smtClean="0"/>
              <a:pPr/>
              <a:t>31</a:t>
            </a:fld>
            <a:endParaRPr lang="en-US" dirty="0"/>
          </a:p>
        </p:txBody>
      </p:sp>
      <p:sp>
        <p:nvSpPr>
          <p:cNvPr id="6" name="Table Placeholder 5">
            <a:extLst>
              <a:ext uri="{FF2B5EF4-FFF2-40B4-BE49-F238E27FC236}">
                <a16:creationId xmlns:a16="http://schemas.microsoft.com/office/drawing/2014/main" id="{90B9CD55-C452-5447-5966-38A776F0147A}"/>
              </a:ext>
            </a:extLst>
          </p:cNvPr>
          <p:cNvSpPr>
            <a:spLocks noGrp="1"/>
          </p:cNvSpPr>
          <p:nvPr>
            <p:ph type="tbl" sz="quarter" idx="10"/>
          </p:nvPr>
        </p:nvSpPr>
        <p:spPr>
          <a:xfrm>
            <a:off x="896627" y="1301676"/>
            <a:ext cx="6028880" cy="4967881"/>
          </a:xfrm>
        </p:spPr>
        <p:txBody>
          <a:bodyPr>
            <a:normAutofit fontScale="62500" lnSpcReduction="20000"/>
          </a:bodyPr>
          <a:lstStyle/>
          <a:p>
            <a:pPr marL="0" indent="0">
              <a:lnSpc>
                <a:spcPct val="170000"/>
              </a:lnSpc>
              <a:buNone/>
            </a:pPr>
            <a:r>
              <a:rPr lang="en-US" dirty="0"/>
              <a:t>Pursuant to House Bill 581, unless a governing authority of any county, consolidated government, municipality, or school district elected to opt-out of the homestead exemption, each resident of this state is granted an exemption on that person’s homestead from as valorem taxes in an amount equal to the amount by which the current year assessed value of that homestead exceeds its previous adjusted base year assessed value. </a:t>
            </a:r>
            <a:r>
              <a:rPr lang="en-US" u="sng" dirty="0"/>
              <a:t>For clarification purposes, the base year assessed value (which is used to establish the adjusted base year assessed value) for the 2025 Digest Year is the 2024 Digest Year assessed value for all eligible homesteads for the Floating Homestead Exemption. In effect, </a:t>
            </a:r>
            <a:r>
              <a:rPr lang="en-US" i="1" u="sng" dirty="0"/>
              <a:t>the assessed value on a person’s homestead will not change from 2024 to 2025.</a:t>
            </a:r>
            <a:r>
              <a:rPr lang="en-US" u="sng" dirty="0"/>
              <a:t> </a:t>
            </a:r>
            <a:r>
              <a:rPr lang="en-US" dirty="0"/>
              <a:t>The Inflation Index Rate shall not be used to establish that adjusted base year assessed value until 2026. </a:t>
            </a:r>
          </a:p>
        </p:txBody>
      </p:sp>
      <p:pic>
        <p:nvPicPr>
          <p:cNvPr id="5" name="Picture 4">
            <a:extLst>
              <a:ext uri="{FF2B5EF4-FFF2-40B4-BE49-F238E27FC236}">
                <a16:creationId xmlns:a16="http://schemas.microsoft.com/office/drawing/2014/main" id="{72987BE7-BE0E-172D-941C-4F144193949E}"/>
              </a:ext>
            </a:extLst>
          </p:cNvPr>
          <p:cNvPicPr>
            <a:picLocks noChangeAspect="1"/>
          </p:cNvPicPr>
          <p:nvPr/>
        </p:nvPicPr>
        <p:blipFill>
          <a:blip r:embed="rId2"/>
          <a:stretch>
            <a:fillRect/>
          </a:stretch>
        </p:blipFill>
        <p:spPr>
          <a:xfrm>
            <a:off x="6830567" y="250116"/>
            <a:ext cx="5089607" cy="6205547"/>
          </a:xfrm>
          <a:prstGeom prst="rect">
            <a:avLst/>
          </a:prstGeom>
        </p:spPr>
      </p:pic>
    </p:spTree>
    <p:extLst>
      <p:ext uri="{BB962C8B-B14F-4D97-AF65-F5344CB8AC3E}">
        <p14:creationId xmlns:p14="http://schemas.microsoft.com/office/powerpoint/2010/main" val="63453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D3EB0-1236-4596-AFA0-95648F755DF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3D5CAFE-5C8B-B894-86EB-0A0ADC636E7C}"/>
              </a:ext>
            </a:extLst>
          </p:cNvPr>
          <p:cNvSpPr>
            <a:spLocks noGrp="1"/>
          </p:cNvSpPr>
          <p:nvPr>
            <p:ph type="title"/>
          </p:nvPr>
        </p:nvSpPr>
        <p:spPr>
          <a:xfrm>
            <a:off x="1191613" y="200047"/>
            <a:ext cx="9808773" cy="1427585"/>
          </a:xfrm>
        </p:spPr>
        <p:txBody>
          <a:bodyPr/>
          <a:lstStyle/>
          <a:p>
            <a:r>
              <a:rPr lang="en-US" dirty="0"/>
              <a:t>Floating Homestead </a:t>
            </a:r>
            <a:br>
              <a:rPr lang="en-US" dirty="0"/>
            </a:br>
            <a:r>
              <a:rPr lang="en-US" sz="2000" dirty="0"/>
              <a:t>House Bill 581</a:t>
            </a:r>
            <a:endParaRPr lang="en-ZA" sz="2000" dirty="0"/>
          </a:p>
        </p:txBody>
      </p:sp>
      <p:sp>
        <p:nvSpPr>
          <p:cNvPr id="2" name="Slide Number Placeholder 1">
            <a:extLst>
              <a:ext uri="{FF2B5EF4-FFF2-40B4-BE49-F238E27FC236}">
                <a16:creationId xmlns:a16="http://schemas.microsoft.com/office/drawing/2014/main" id="{6780575B-A9C6-951E-9F2A-E812B87162E6}"/>
              </a:ext>
            </a:extLst>
          </p:cNvPr>
          <p:cNvSpPr>
            <a:spLocks noGrp="1"/>
          </p:cNvSpPr>
          <p:nvPr>
            <p:ph type="sldNum" sz="quarter" idx="15"/>
          </p:nvPr>
        </p:nvSpPr>
        <p:spPr/>
        <p:txBody>
          <a:bodyPr/>
          <a:lstStyle/>
          <a:p>
            <a:fld id="{18D65601-5AE2-46FC-B138-694DDD2B510D}" type="slidenum">
              <a:rPr lang="en-US" smtClean="0"/>
              <a:pPr/>
              <a:t>32</a:t>
            </a:fld>
            <a:endParaRPr lang="en-US" dirty="0"/>
          </a:p>
        </p:txBody>
      </p:sp>
      <p:sp>
        <p:nvSpPr>
          <p:cNvPr id="7" name="TextBox 6">
            <a:extLst>
              <a:ext uri="{FF2B5EF4-FFF2-40B4-BE49-F238E27FC236}">
                <a16:creationId xmlns:a16="http://schemas.microsoft.com/office/drawing/2014/main" id="{DE1928E4-0852-4EA8-A8CB-AB85E4C51A24}"/>
              </a:ext>
            </a:extLst>
          </p:cNvPr>
          <p:cNvSpPr txBox="1"/>
          <p:nvPr/>
        </p:nvSpPr>
        <p:spPr>
          <a:xfrm>
            <a:off x="1191613" y="1258300"/>
            <a:ext cx="9808773" cy="3416320"/>
          </a:xfrm>
          <a:prstGeom prst="rect">
            <a:avLst/>
          </a:prstGeom>
          <a:noFill/>
        </p:spPr>
        <p:txBody>
          <a:bodyPr wrap="square" rtlCol="0">
            <a:spAutoFit/>
          </a:bodyPr>
          <a:lstStyle/>
          <a:p>
            <a:r>
              <a:rPr lang="en-US" sz="2400" b="1" dirty="0">
                <a:solidFill>
                  <a:srgbClr val="95B8BF"/>
                </a:solidFill>
              </a:rPr>
              <a:t>How will the taxable values change in 2025?</a:t>
            </a:r>
          </a:p>
          <a:p>
            <a:endParaRPr lang="en-US" sz="2400" b="1" dirty="0">
              <a:solidFill>
                <a:srgbClr val="95B8BF"/>
              </a:solidFill>
            </a:endParaRPr>
          </a:p>
          <a:p>
            <a:pPr marL="285750" indent="-285750">
              <a:buFont typeface="Arial" panose="020B0604020202020204" pitchFamily="34" charset="0"/>
              <a:buChar char="•"/>
            </a:pPr>
            <a:r>
              <a:rPr lang="en-US" sz="2800" dirty="0"/>
              <a:t>The HB 581 floating homestead exemption takes effect in 2025 and uses the final 2024 value as the base year value. In 2025, the adjusted base year value is equal to the base year value, which means the digest for </a:t>
            </a:r>
            <a:r>
              <a:rPr lang="en-US" sz="2800" b="1" u="sng" dirty="0"/>
              <a:t>homesteaded properties taxable value will not increase </a:t>
            </a:r>
            <a:r>
              <a:rPr lang="en-US" sz="2800" b="1" u="sng"/>
              <a:t>from 2024 </a:t>
            </a:r>
            <a:r>
              <a:rPr lang="en-US" sz="2800" b="1" u="sng" dirty="0"/>
              <a:t>to 2025. </a:t>
            </a:r>
          </a:p>
        </p:txBody>
      </p:sp>
    </p:spTree>
    <p:extLst>
      <p:ext uri="{BB962C8B-B14F-4D97-AF65-F5344CB8AC3E}">
        <p14:creationId xmlns:p14="http://schemas.microsoft.com/office/powerpoint/2010/main" val="2442175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AFB31-0E8A-02FF-92B8-EE4CD1F00CD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5162E43-27FB-2F30-9A01-CD1E2AFCE389}"/>
              </a:ext>
            </a:extLst>
          </p:cNvPr>
          <p:cNvSpPr>
            <a:spLocks noGrp="1"/>
          </p:cNvSpPr>
          <p:nvPr>
            <p:ph type="title"/>
          </p:nvPr>
        </p:nvSpPr>
        <p:spPr>
          <a:xfrm>
            <a:off x="896627" y="200047"/>
            <a:ext cx="9808773" cy="1427585"/>
          </a:xfrm>
        </p:spPr>
        <p:txBody>
          <a:bodyPr/>
          <a:lstStyle/>
          <a:p>
            <a:r>
              <a:rPr lang="en-US" dirty="0"/>
              <a:t>Floating Homestead </a:t>
            </a:r>
            <a:br>
              <a:rPr lang="en-US" dirty="0"/>
            </a:br>
            <a:r>
              <a:rPr lang="en-US" sz="2000" dirty="0"/>
              <a:t>House Bill 581</a:t>
            </a:r>
            <a:endParaRPr lang="en-ZA" sz="2000" dirty="0"/>
          </a:p>
        </p:txBody>
      </p:sp>
      <p:sp>
        <p:nvSpPr>
          <p:cNvPr id="2" name="Slide Number Placeholder 1">
            <a:extLst>
              <a:ext uri="{FF2B5EF4-FFF2-40B4-BE49-F238E27FC236}">
                <a16:creationId xmlns:a16="http://schemas.microsoft.com/office/drawing/2014/main" id="{07DD409C-0CAD-B11C-5738-DCB31F9AC94A}"/>
              </a:ext>
            </a:extLst>
          </p:cNvPr>
          <p:cNvSpPr>
            <a:spLocks noGrp="1"/>
          </p:cNvSpPr>
          <p:nvPr>
            <p:ph type="sldNum" sz="quarter" idx="15"/>
          </p:nvPr>
        </p:nvSpPr>
        <p:spPr/>
        <p:txBody>
          <a:bodyPr/>
          <a:lstStyle/>
          <a:p>
            <a:fld id="{18D65601-5AE2-46FC-B138-694DDD2B510D}" type="slidenum">
              <a:rPr lang="en-US" smtClean="0"/>
              <a:pPr/>
              <a:t>33</a:t>
            </a:fld>
            <a:endParaRPr lang="en-US" dirty="0"/>
          </a:p>
        </p:txBody>
      </p:sp>
      <p:sp>
        <p:nvSpPr>
          <p:cNvPr id="8" name="TextBox 7">
            <a:extLst>
              <a:ext uri="{FF2B5EF4-FFF2-40B4-BE49-F238E27FC236}">
                <a16:creationId xmlns:a16="http://schemas.microsoft.com/office/drawing/2014/main" id="{520A6F4F-9DE4-10E4-E70C-60173F5274C6}"/>
              </a:ext>
            </a:extLst>
          </p:cNvPr>
          <p:cNvSpPr txBox="1"/>
          <p:nvPr/>
        </p:nvSpPr>
        <p:spPr>
          <a:xfrm>
            <a:off x="1125226" y="1351526"/>
            <a:ext cx="10798549" cy="4308872"/>
          </a:xfrm>
          <a:prstGeom prst="rect">
            <a:avLst/>
          </a:prstGeom>
          <a:noFill/>
        </p:spPr>
        <p:txBody>
          <a:bodyPr wrap="square" rtlCol="0">
            <a:spAutoFit/>
          </a:bodyPr>
          <a:lstStyle/>
          <a:p>
            <a:r>
              <a:rPr lang="en-US" sz="2000" b="1" dirty="0">
                <a:solidFill>
                  <a:srgbClr val="95B8BF"/>
                </a:solidFill>
              </a:rPr>
              <a:t>How will the taxable value change in 2026?</a:t>
            </a:r>
          </a:p>
          <a:p>
            <a:endParaRPr lang="en-US" b="1" dirty="0">
              <a:solidFill>
                <a:srgbClr val="95B8BF"/>
              </a:solidFill>
            </a:endParaRPr>
          </a:p>
          <a:p>
            <a:pPr marL="285750" indent="-285750">
              <a:buFont typeface="Arial" panose="020B0604020202020204" pitchFamily="34" charset="0"/>
              <a:buChar char="•"/>
            </a:pPr>
            <a:r>
              <a:rPr lang="en-US" dirty="0"/>
              <a:t>Beginning in 2026 and each year thereafter, the adjusted base year value may be increased or decreased by up to the rate of inflation as determined by the State Revenue Commissioner.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b="1" dirty="0">
              <a:solidFill>
                <a:srgbClr val="95B8BF"/>
              </a:solidFill>
            </a:endParaRPr>
          </a:p>
          <a:p>
            <a:r>
              <a:rPr lang="en-US" sz="2000" b="1" dirty="0">
                <a:solidFill>
                  <a:srgbClr val="95B8BF"/>
                </a:solidFill>
              </a:rPr>
              <a:t>When will an inflationary index be applied to new homestead exemptions received after April 1, 2025?</a:t>
            </a:r>
          </a:p>
          <a:p>
            <a:endParaRPr lang="en-US" dirty="0"/>
          </a:p>
          <a:p>
            <a:pPr marL="285750" indent="-285750">
              <a:buFont typeface="Arial" panose="020B0604020202020204" pitchFamily="34" charset="0"/>
              <a:buChar char="•"/>
            </a:pPr>
            <a:r>
              <a:rPr lang="en-US" dirty="0"/>
              <a:t>The inflationary index will always be applied in year two for new homesteaded properties received after April 1, 2025. </a:t>
            </a:r>
          </a:p>
          <a:p>
            <a:endParaRPr lang="en-US" b="1" dirty="0">
              <a:solidFill>
                <a:srgbClr val="95B8BF"/>
              </a:solidFill>
            </a:endParaRPr>
          </a:p>
        </p:txBody>
      </p:sp>
    </p:spTree>
    <p:extLst>
      <p:ext uri="{BB962C8B-B14F-4D97-AF65-F5344CB8AC3E}">
        <p14:creationId xmlns:p14="http://schemas.microsoft.com/office/powerpoint/2010/main" val="2454417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B6CDE-5CB4-B0CC-BFFE-1AEEF3774BA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B60BBAC-F184-3BE6-9881-5643A3A84E43}"/>
              </a:ext>
            </a:extLst>
          </p:cNvPr>
          <p:cNvSpPr>
            <a:spLocks noGrp="1"/>
          </p:cNvSpPr>
          <p:nvPr>
            <p:ph type="title"/>
          </p:nvPr>
        </p:nvSpPr>
        <p:spPr>
          <a:xfrm>
            <a:off x="1381119" y="262487"/>
            <a:ext cx="9808773" cy="1427585"/>
          </a:xfrm>
        </p:spPr>
        <p:txBody>
          <a:bodyPr vert="horz" lIns="0" tIns="45720" rIns="91440" bIns="45720" rtlCol="0" anchor="ctr">
            <a:normAutofit/>
          </a:bodyPr>
          <a:lstStyle/>
          <a:p>
            <a:r>
              <a:rPr lang="en-US" kern="1200" dirty="0">
                <a:latin typeface="+mj-lt"/>
                <a:ea typeface="+mj-ea"/>
                <a:cs typeface="+mj-cs"/>
              </a:rPr>
              <a:t>Floating Homestead </a:t>
            </a:r>
            <a:br>
              <a:rPr lang="en-US" kern="1200" dirty="0">
                <a:latin typeface="+mj-lt"/>
                <a:ea typeface="+mj-ea"/>
                <a:cs typeface="+mj-cs"/>
              </a:rPr>
            </a:br>
            <a:r>
              <a:rPr lang="en-US" kern="1200" dirty="0">
                <a:latin typeface="+mj-lt"/>
                <a:ea typeface="+mj-ea"/>
                <a:cs typeface="+mj-cs"/>
              </a:rPr>
              <a:t>House Bill 581</a:t>
            </a:r>
          </a:p>
        </p:txBody>
      </p:sp>
      <p:sp>
        <p:nvSpPr>
          <p:cNvPr id="9" name="TextBox 8">
            <a:extLst>
              <a:ext uri="{FF2B5EF4-FFF2-40B4-BE49-F238E27FC236}">
                <a16:creationId xmlns:a16="http://schemas.microsoft.com/office/drawing/2014/main" id="{377516DC-4DE8-663B-439E-E81E2D8B4A0F}"/>
              </a:ext>
            </a:extLst>
          </p:cNvPr>
          <p:cNvSpPr txBox="1"/>
          <p:nvPr/>
        </p:nvSpPr>
        <p:spPr>
          <a:xfrm>
            <a:off x="1097280" y="1435609"/>
            <a:ext cx="3440213" cy="4741256"/>
          </a:xfrm>
          <a:prstGeom prst="rect">
            <a:avLst/>
          </a:prstGeom>
        </p:spPr>
        <p:txBody>
          <a:bodyPr vert="horz" lIns="0" tIns="45720" rIns="91440" bIns="45720" rtlCol="0">
            <a:normAutofit lnSpcReduction="10000"/>
          </a:bodyPr>
          <a:lstStyle/>
          <a:p>
            <a:pPr>
              <a:lnSpc>
                <a:spcPct val="90000"/>
              </a:lnSpc>
              <a:spcAft>
                <a:spcPts val="1200"/>
              </a:spcAft>
            </a:pPr>
            <a:r>
              <a:rPr lang="en-US" b="1" dirty="0">
                <a:solidFill>
                  <a:srgbClr val="95B8BF"/>
                </a:solidFill>
              </a:rPr>
              <a:t>What happens if owners receiving homestead exemption make renovations to their home?</a:t>
            </a:r>
          </a:p>
          <a:p>
            <a:pPr marL="171450" indent="-171450">
              <a:lnSpc>
                <a:spcPct val="90000"/>
              </a:lnSpc>
              <a:spcAft>
                <a:spcPts val="1200"/>
              </a:spcAft>
              <a:buFont typeface="Arial" panose="020B0604020202020204" pitchFamily="34" charset="0"/>
              <a:buChar char="•"/>
            </a:pPr>
            <a:r>
              <a:rPr lang="en-US" sz="2400" dirty="0"/>
              <a:t>The value of the renovation will be added to the homeowner’s base value</a:t>
            </a:r>
            <a:r>
              <a:rPr lang="en-US" sz="1000" dirty="0"/>
              <a:t>.</a:t>
            </a:r>
          </a:p>
          <a:p>
            <a:pPr marL="320040" indent="-320040">
              <a:lnSpc>
                <a:spcPct val="90000"/>
              </a:lnSpc>
              <a:spcAft>
                <a:spcPts val="1200"/>
              </a:spcAft>
              <a:buFont typeface="+mj-lt"/>
              <a:buAutoNum type="arabicPeriod"/>
            </a:pPr>
            <a:endParaRPr lang="en-US" sz="1000" dirty="0"/>
          </a:p>
          <a:p>
            <a:pPr marL="320040" indent="-320040">
              <a:lnSpc>
                <a:spcPct val="90000"/>
              </a:lnSpc>
              <a:spcAft>
                <a:spcPts val="1200"/>
              </a:spcAft>
              <a:buFont typeface="+mj-lt"/>
              <a:buAutoNum type="arabicPeriod"/>
            </a:pPr>
            <a:endParaRPr lang="en-US" sz="1000" dirty="0"/>
          </a:p>
          <a:p>
            <a:pPr marL="320040" indent="-320040">
              <a:lnSpc>
                <a:spcPct val="90000"/>
              </a:lnSpc>
              <a:spcAft>
                <a:spcPts val="1200"/>
              </a:spcAft>
              <a:buFont typeface="+mj-lt"/>
              <a:buAutoNum type="arabicPeriod"/>
            </a:pPr>
            <a:endParaRPr lang="en-US" sz="1000" dirty="0"/>
          </a:p>
          <a:p>
            <a:pPr>
              <a:lnSpc>
                <a:spcPct val="90000"/>
              </a:lnSpc>
              <a:spcAft>
                <a:spcPts val="1200"/>
              </a:spcAft>
            </a:pPr>
            <a:r>
              <a:rPr lang="en-US" sz="1000" i="1" dirty="0"/>
              <a:t>“Substantial property change means any increase or decrease in the assessed value of a homestead derived from additions or improvements to, or the removal of real property from, the homestead which occurred after the year in which the base year assessed value is determined for the homestead. The assessed value of the substantial property changes shall be established following any final determination of value on appeal pursuant to Code Section 48-5-311.”</a:t>
            </a:r>
          </a:p>
        </p:txBody>
      </p:sp>
      <p:pic>
        <p:nvPicPr>
          <p:cNvPr id="12" name="Picture 11">
            <a:extLst>
              <a:ext uri="{FF2B5EF4-FFF2-40B4-BE49-F238E27FC236}">
                <a16:creationId xmlns:a16="http://schemas.microsoft.com/office/drawing/2014/main" id="{F7DEF8C6-E407-ABC3-9EF2-27E6CA780576}"/>
              </a:ext>
            </a:extLst>
          </p:cNvPr>
          <p:cNvPicPr>
            <a:picLocks noChangeAspect="1"/>
          </p:cNvPicPr>
          <p:nvPr/>
        </p:nvPicPr>
        <p:blipFill>
          <a:blip r:embed="rId2"/>
          <a:stretch>
            <a:fillRect/>
          </a:stretch>
        </p:blipFill>
        <p:spPr>
          <a:xfrm>
            <a:off x="5191727" y="2443013"/>
            <a:ext cx="6085857" cy="3348239"/>
          </a:xfrm>
          <a:prstGeom prst="rect">
            <a:avLst/>
          </a:prstGeom>
          <a:noFill/>
        </p:spPr>
      </p:pic>
      <p:sp>
        <p:nvSpPr>
          <p:cNvPr id="2" name="Slide Number Placeholder 1">
            <a:extLst>
              <a:ext uri="{FF2B5EF4-FFF2-40B4-BE49-F238E27FC236}">
                <a16:creationId xmlns:a16="http://schemas.microsoft.com/office/drawing/2014/main" id="{13E55E10-0F9F-FD3A-00F4-09D4F1B9B899}"/>
              </a:ext>
            </a:extLst>
          </p:cNvPr>
          <p:cNvSpPr>
            <a:spLocks noGrp="1"/>
          </p:cNvSpPr>
          <p:nvPr>
            <p:ph type="sldNum" sz="quarter" idx="15"/>
          </p:nvPr>
        </p:nvSpPr>
        <p:spPr>
          <a:xfrm>
            <a:off x="412136" y="5943601"/>
            <a:ext cx="968983" cy="651912"/>
          </a:xfrm>
        </p:spPr>
        <p:txBody>
          <a:bodyPr vert="horz" lIns="91440" tIns="45720" rIns="91440" bIns="45720" rtlCol="0" anchor="ctr">
            <a:normAutofit/>
          </a:bodyPr>
          <a:lstStyle/>
          <a:p>
            <a:pPr>
              <a:spcAft>
                <a:spcPts val="600"/>
              </a:spcAft>
            </a:pPr>
            <a:fld id="{18D65601-5AE2-46FC-B138-694DDD2B510D}" type="slidenum">
              <a:rPr lang="en-US" smtClean="0"/>
              <a:pPr>
                <a:spcAft>
                  <a:spcPts val="600"/>
                </a:spcAft>
              </a:pPr>
              <a:t>34</a:t>
            </a:fld>
            <a:endParaRPr lang="en-US"/>
          </a:p>
        </p:txBody>
      </p:sp>
    </p:spTree>
    <p:extLst>
      <p:ext uri="{BB962C8B-B14F-4D97-AF65-F5344CB8AC3E}">
        <p14:creationId xmlns:p14="http://schemas.microsoft.com/office/powerpoint/2010/main" val="2970621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AD2D8-D5B8-1802-B2C1-7EB25F7F311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AD0B657-00D4-9901-74FA-DC99BC3EC116}"/>
              </a:ext>
            </a:extLst>
          </p:cNvPr>
          <p:cNvSpPr>
            <a:spLocks noGrp="1"/>
          </p:cNvSpPr>
          <p:nvPr>
            <p:ph type="title"/>
          </p:nvPr>
        </p:nvSpPr>
        <p:spPr>
          <a:xfrm>
            <a:off x="1052075" y="262487"/>
            <a:ext cx="9808773" cy="1427585"/>
          </a:xfrm>
        </p:spPr>
        <p:txBody>
          <a:bodyPr/>
          <a:lstStyle/>
          <a:p>
            <a:r>
              <a:rPr lang="en-US" dirty="0"/>
              <a:t>Floating Homestead </a:t>
            </a:r>
            <a:br>
              <a:rPr lang="en-US" dirty="0"/>
            </a:br>
            <a:r>
              <a:rPr lang="en-US" sz="2000" dirty="0"/>
              <a:t>House Bill 581</a:t>
            </a:r>
            <a:endParaRPr lang="en-ZA" sz="2000" dirty="0"/>
          </a:p>
        </p:txBody>
      </p:sp>
      <p:sp>
        <p:nvSpPr>
          <p:cNvPr id="2" name="Slide Number Placeholder 1">
            <a:extLst>
              <a:ext uri="{FF2B5EF4-FFF2-40B4-BE49-F238E27FC236}">
                <a16:creationId xmlns:a16="http://schemas.microsoft.com/office/drawing/2014/main" id="{466F4919-F003-8526-5809-A52EE603047B}"/>
              </a:ext>
            </a:extLst>
          </p:cNvPr>
          <p:cNvSpPr>
            <a:spLocks noGrp="1"/>
          </p:cNvSpPr>
          <p:nvPr>
            <p:ph type="sldNum" sz="quarter" idx="15"/>
          </p:nvPr>
        </p:nvSpPr>
        <p:spPr/>
        <p:txBody>
          <a:bodyPr/>
          <a:lstStyle/>
          <a:p>
            <a:fld id="{18D65601-5AE2-46FC-B138-694DDD2B510D}" type="slidenum">
              <a:rPr lang="en-US" smtClean="0"/>
              <a:pPr/>
              <a:t>35</a:t>
            </a:fld>
            <a:endParaRPr lang="en-US" dirty="0"/>
          </a:p>
        </p:txBody>
      </p:sp>
      <p:sp>
        <p:nvSpPr>
          <p:cNvPr id="8" name="TextBox 7">
            <a:extLst>
              <a:ext uri="{FF2B5EF4-FFF2-40B4-BE49-F238E27FC236}">
                <a16:creationId xmlns:a16="http://schemas.microsoft.com/office/drawing/2014/main" id="{FEC70EC8-2BF0-73B9-0E10-107D8C8065AC}"/>
              </a:ext>
            </a:extLst>
          </p:cNvPr>
          <p:cNvSpPr txBox="1"/>
          <p:nvPr/>
        </p:nvSpPr>
        <p:spPr>
          <a:xfrm>
            <a:off x="1052075" y="1618488"/>
            <a:ext cx="6473437" cy="3508653"/>
          </a:xfrm>
          <a:prstGeom prst="rect">
            <a:avLst/>
          </a:prstGeom>
          <a:noFill/>
        </p:spPr>
        <p:txBody>
          <a:bodyPr wrap="square" rtlCol="0">
            <a:spAutoFit/>
          </a:bodyPr>
          <a:lstStyle/>
          <a:p>
            <a:r>
              <a:rPr lang="en-US" b="1" dirty="0">
                <a:solidFill>
                  <a:srgbClr val="95B8BF"/>
                </a:solidFill>
              </a:rPr>
              <a:t>If a taxpayer's fair market value decreases, will they have to pay tax on the higher amount?</a:t>
            </a:r>
          </a:p>
          <a:p>
            <a:endParaRPr lang="en-US" b="1" dirty="0">
              <a:solidFill>
                <a:srgbClr val="95B8BF"/>
              </a:solidFill>
            </a:endParaRPr>
          </a:p>
          <a:p>
            <a:endParaRPr lang="en-US" b="1" dirty="0">
              <a:solidFill>
                <a:srgbClr val="95B8BF"/>
              </a:solidFill>
            </a:endParaRPr>
          </a:p>
          <a:p>
            <a:endParaRPr lang="en-US" b="1" dirty="0">
              <a:solidFill>
                <a:srgbClr val="95B8BF"/>
              </a:solidFill>
            </a:endParaRPr>
          </a:p>
          <a:p>
            <a:pPr algn="ctr"/>
            <a:r>
              <a:rPr lang="en-US" sz="6000" b="1" dirty="0"/>
              <a:t>NO</a:t>
            </a:r>
          </a:p>
          <a:p>
            <a:endParaRPr lang="en-US" dirty="0"/>
          </a:p>
          <a:p>
            <a:endParaRPr lang="en-US" dirty="0"/>
          </a:p>
          <a:p>
            <a:pPr marL="285750" indent="-285750">
              <a:buFont typeface="Arial" panose="020B0604020202020204" pitchFamily="34" charset="0"/>
              <a:buChar char="•"/>
            </a:pPr>
            <a:r>
              <a:rPr lang="en-US" dirty="0"/>
              <a:t>If a taxpayer’s value </a:t>
            </a:r>
            <a:r>
              <a:rPr lang="en-US" b="1" u="sng" dirty="0"/>
              <a:t>decreases owners will be taxed at the lower amount.</a:t>
            </a:r>
          </a:p>
        </p:txBody>
      </p:sp>
      <p:pic>
        <p:nvPicPr>
          <p:cNvPr id="10242" name="Picture 2" descr="The myths of Price Reduction - Kathleen ...">
            <a:extLst>
              <a:ext uri="{FF2B5EF4-FFF2-40B4-BE49-F238E27FC236}">
                <a16:creationId xmlns:a16="http://schemas.microsoft.com/office/drawing/2014/main" id="{09CC2E26-BFBB-2EE2-8988-4A621437F1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5512" y="1798366"/>
            <a:ext cx="4444086" cy="33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0830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0A112-2DDD-5BE3-05C9-937D4AD8824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442B276-50C9-1448-E769-6372EE39FEB5}"/>
              </a:ext>
            </a:extLst>
          </p:cNvPr>
          <p:cNvSpPr>
            <a:spLocks noGrp="1"/>
          </p:cNvSpPr>
          <p:nvPr>
            <p:ph type="title"/>
          </p:nvPr>
        </p:nvSpPr>
        <p:spPr>
          <a:xfrm>
            <a:off x="1468814" y="503852"/>
            <a:ext cx="9808773" cy="1427585"/>
          </a:xfrm>
        </p:spPr>
        <p:txBody>
          <a:bodyPr/>
          <a:lstStyle/>
          <a:p>
            <a:r>
              <a:rPr lang="en-US" dirty="0"/>
              <a:t>Floating Homestead </a:t>
            </a:r>
            <a:br>
              <a:rPr lang="en-US" dirty="0"/>
            </a:br>
            <a:r>
              <a:rPr lang="en-US" sz="2000" dirty="0"/>
              <a:t>House Bill 581</a:t>
            </a:r>
            <a:endParaRPr lang="en-ZA" sz="2000" dirty="0"/>
          </a:p>
        </p:txBody>
      </p:sp>
      <p:sp>
        <p:nvSpPr>
          <p:cNvPr id="2" name="Slide Number Placeholder 1">
            <a:extLst>
              <a:ext uri="{FF2B5EF4-FFF2-40B4-BE49-F238E27FC236}">
                <a16:creationId xmlns:a16="http://schemas.microsoft.com/office/drawing/2014/main" id="{0117CA71-D026-5216-F2C8-FF740A8A6A41}"/>
              </a:ext>
            </a:extLst>
          </p:cNvPr>
          <p:cNvSpPr>
            <a:spLocks noGrp="1"/>
          </p:cNvSpPr>
          <p:nvPr>
            <p:ph type="sldNum" sz="quarter" idx="15"/>
          </p:nvPr>
        </p:nvSpPr>
        <p:spPr/>
        <p:txBody>
          <a:bodyPr/>
          <a:lstStyle/>
          <a:p>
            <a:fld id="{18D65601-5AE2-46FC-B138-694DDD2B510D}" type="slidenum">
              <a:rPr lang="en-US" smtClean="0"/>
              <a:pPr/>
              <a:t>36</a:t>
            </a:fld>
            <a:endParaRPr lang="en-US" dirty="0"/>
          </a:p>
        </p:txBody>
      </p:sp>
      <p:sp>
        <p:nvSpPr>
          <p:cNvPr id="6" name="Table Placeholder 5">
            <a:extLst>
              <a:ext uri="{FF2B5EF4-FFF2-40B4-BE49-F238E27FC236}">
                <a16:creationId xmlns:a16="http://schemas.microsoft.com/office/drawing/2014/main" id="{A28F26BA-6A0F-AFE6-81B2-934C8ED8E5C9}"/>
              </a:ext>
            </a:extLst>
          </p:cNvPr>
          <p:cNvSpPr>
            <a:spLocks noGrp="1"/>
          </p:cNvSpPr>
          <p:nvPr>
            <p:ph type="tbl" sz="quarter" idx="10"/>
          </p:nvPr>
        </p:nvSpPr>
        <p:spPr>
          <a:xfrm>
            <a:off x="1487488" y="1645920"/>
            <a:ext cx="9790112" cy="4416552"/>
          </a:xfrm>
        </p:spPr>
        <p:txBody>
          <a:bodyPr>
            <a:normAutofit/>
          </a:bodyPr>
          <a:lstStyle/>
          <a:p>
            <a:pPr marL="0" indent="0">
              <a:buNone/>
            </a:pPr>
            <a:r>
              <a:rPr lang="en-US" b="1" dirty="0">
                <a:solidFill>
                  <a:schemeClr val="accent2">
                    <a:lumMod val="75000"/>
                  </a:schemeClr>
                </a:solidFill>
              </a:rPr>
              <a:t>Can the floating homestead exemption be transferred to another property within the same county?</a:t>
            </a:r>
          </a:p>
          <a:p>
            <a:r>
              <a:rPr lang="en-US" dirty="0"/>
              <a:t>No – Homestead exemptions are specific to a person and property. If there is a change in the property’s ownership or the owner moves, the exemption will be removed. The property owner will need to apply for the homestead exemption on their new property, and the “base year” will be reset to the previous year value for the property being applied. </a:t>
            </a:r>
          </a:p>
          <a:p>
            <a:pPr marL="0" indent="0">
              <a:buNone/>
            </a:pPr>
            <a:endParaRPr lang="en-US" dirty="0"/>
          </a:p>
          <a:p>
            <a:r>
              <a:rPr lang="en-US" sz="2000" dirty="0"/>
              <a:t>HB 581 requires any person granted the floating homestead exemption notify the tax receiver or tax commissioner of the local government or governments in the event such person for any reason becomes ineligible for such exemption. </a:t>
            </a:r>
          </a:p>
        </p:txBody>
      </p:sp>
    </p:spTree>
    <p:extLst>
      <p:ext uri="{BB962C8B-B14F-4D97-AF65-F5344CB8AC3E}">
        <p14:creationId xmlns:p14="http://schemas.microsoft.com/office/powerpoint/2010/main" val="1300097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9B5ED-9AB3-DC64-5D1F-47B3CE0243A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9A9A1B9-57C5-D524-83CC-170FB62EB85F}"/>
              </a:ext>
            </a:extLst>
          </p:cNvPr>
          <p:cNvSpPr>
            <a:spLocks noGrp="1"/>
          </p:cNvSpPr>
          <p:nvPr>
            <p:ph type="title"/>
          </p:nvPr>
        </p:nvSpPr>
        <p:spPr>
          <a:xfrm>
            <a:off x="1468814" y="503852"/>
            <a:ext cx="9808773" cy="1427585"/>
          </a:xfrm>
        </p:spPr>
        <p:txBody>
          <a:bodyPr/>
          <a:lstStyle/>
          <a:p>
            <a:r>
              <a:rPr lang="en-US" dirty="0"/>
              <a:t>Floating Homestead </a:t>
            </a:r>
            <a:br>
              <a:rPr lang="en-US" dirty="0"/>
            </a:br>
            <a:r>
              <a:rPr lang="en-US" sz="2000" dirty="0"/>
              <a:t>House Bill 581</a:t>
            </a:r>
            <a:endParaRPr lang="en-ZA" sz="2000" dirty="0"/>
          </a:p>
        </p:txBody>
      </p:sp>
      <p:sp>
        <p:nvSpPr>
          <p:cNvPr id="2" name="Slide Number Placeholder 1">
            <a:extLst>
              <a:ext uri="{FF2B5EF4-FFF2-40B4-BE49-F238E27FC236}">
                <a16:creationId xmlns:a16="http://schemas.microsoft.com/office/drawing/2014/main" id="{58D85411-139F-9D56-9AF1-6144468DEBA7}"/>
              </a:ext>
            </a:extLst>
          </p:cNvPr>
          <p:cNvSpPr>
            <a:spLocks noGrp="1"/>
          </p:cNvSpPr>
          <p:nvPr>
            <p:ph type="sldNum" sz="quarter" idx="15"/>
          </p:nvPr>
        </p:nvSpPr>
        <p:spPr/>
        <p:txBody>
          <a:bodyPr/>
          <a:lstStyle/>
          <a:p>
            <a:fld id="{18D65601-5AE2-46FC-B138-694DDD2B510D}" type="slidenum">
              <a:rPr lang="en-US" smtClean="0"/>
              <a:pPr/>
              <a:t>37</a:t>
            </a:fld>
            <a:endParaRPr lang="en-US" dirty="0"/>
          </a:p>
        </p:txBody>
      </p:sp>
      <p:sp>
        <p:nvSpPr>
          <p:cNvPr id="6" name="Table Placeholder 5">
            <a:extLst>
              <a:ext uri="{FF2B5EF4-FFF2-40B4-BE49-F238E27FC236}">
                <a16:creationId xmlns:a16="http://schemas.microsoft.com/office/drawing/2014/main" id="{35D1C4E0-DB46-43A8-389D-2FB2E9ACBA0D}"/>
              </a:ext>
            </a:extLst>
          </p:cNvPr>
          <p:cNvSpPr>
            <a:spLocks noGrp="1"/>
          </p:cNvSpPr>
          <p:nvPr>
            <p:ph type="tbl" sz="quarter" idx="10"/>
          </p:nvPr>
        </p:nvSpPr>
        <p:spPr>
          <a:xfrm>
            <a:off x="1487475" y="1627632"/>
            <a:ext cx="9790112" cy="4416552"/>
          </a:xfrm>
        </p:spPr>
        <p:txBody>
          <a:bodyPr>
            <a:normAutofit/>
          </a:bodyPr>
          <a:lstStyle/>
          <a:p>
            <a:pPr marL="0" indent="0">
              <a:buNone/>
            </a:pPr>
            <a:r>
              <a:rPr lang="en-US" b="1" dirty="0">
                <a:solidFill>
                  <a:schemeClr val="accent2">
                    <a:lumMod val="75000"/>
                  </a:schemeClr>
                </a:solidFill>
              </a:rPr>
              <a:t>Can the floating homestead exemption be transferred to a new owner of the home?</a:t>
            </a:r>
          </a:p>
          <a:p>
            <a:r>
              <a:rPr lang="en-US" dirty="0"/>
              <a:t>The only transfer of the HB 581 floating homestead exemption allowed is to the surviving spouse of the person claiming the homestead. </a:t>
            </a:r>
          </a:p>
          <a:p>
            <a:pPr lvl="1"/>
            <a:r>
              <a:rPr lang="en-US" sz="2000" i="1" dirty="0"/>
              <a:t>The </a:t>
            </a:r>
            <a:r>
              <a:rPr lang="en-US" sz="2000" i="1" u="sng" dirty="0"/>
              <a:t>surviving spouse </a:t>
            </a:r>
            <a:r>
              <a:rPr lang="en-US" sz="2000" i="1" dirty="0"/>
              <a:t>of the person who has been granted the exemption shall continue to receive the exemption so long as such surviving spouse continues to occupy the residence as a homestead</a:t>
            </a:r>
            <a:r>
              <a:rPr lang="en-US" sz="2000" dirty="0"/>
              <a:t>. </a:t>
            </a:r>
          </a:p>
          <a:p>
            <a:pPr lvl="1"/>
            <a:r>
              <a:rPr lang="en-US" sz="2000" dirty="0"/>
              <a:t>For anyone else that acquires the home as a homestead, the base value will be reset to the value for the immediately preceding year, before any exemptions were applied. </a:t>
            </a:r>
          </a:p>
          <a:p>
            <a:pPr lvl="4"/>
            <a:r>
              <a:rPr lang="en-US" b="1" i="1" dirty="0"/>
              <a:t>No exemption shall transfer to any subsequent owner of the property. </a:t>
            </a:r>
          </a:p>
        </p:txBody>
      </p:sp>
    </p:spTree>
    <p:extLst>
      <p:ext uri="{BB962C8B-B14F-4D97-AF65-F5344CB8AC3E}">
        <p14:creationId xmlns:p14="http://schemas.microsoft.com/office/powerpoint/2010/main" val="1844078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0"/>
          </a:schemeClr>
        </a:solidFill>
        <a:effectLst/>
      </p:bgPr>
    </p:bg>
    <p:spTree>
      <p:nvGrpSpPr>
        <p:cNvPr id="1" name="">
          <a:extLst>
            <a:ext uri="{FF2B5EF4-FFF2-40B4-BE49-F238E27FC236}">
              <a16:creationId xmlns:a16="http://schemas.microsoft.com/office/drawing/2014/main" id="{D565233E-7891-EE58-70FD-FC05B4F3939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F06B02A-DAC1-A7C4-B9F6-C60684978DCD}"/>
              </a:ext>
            </a:extLst>
          </p:cNvPr>
          <p:cNvSpPr>
            <a:spLocks noGrp="1"/>
          </p:cNvSpPr>
          <p:nvPr>
            <p:ph type="title"/>
          </p:nvPr>
        </p:nvSpPr>
        <p:spPr>
          <a:xfrm>
            <a:off x="914400" y="503852"/>
            <a:ext cx="10363187" cy="1427585"/>
          </a:xfrm>
        </p:spPr>
        <p:txBody>
          <a:bodyPr/>
          <a:lstStyle/>
          <a:p>
            <a:r>
              <a:rPr lang="en-US" dirty="0"/>
              <a:t>Remove Tax Estimate on the Notice of Assessment</a:t>
            </a:r>
            <a:br>
              <a:rPr lang="en-US" dirty="0"/>
            </a:br>
            <a:r>
              <a:rPr lang="en-US" sz="2000" dirty="0"/>
              <a:t>House Bill 581</a:t>
            </a:r>
            <a:endParaRPr lang="en-ZA" sz="2000" dirty="0"/>
          </a:p>
        </p:txBody>
      </p:sp>
      <p:sp>
        <p:nvSpPr>
          <p:cNvPr id="2" name="Slide Number Placeholder 1">
            <a:extLst>
              <a:ext uri="{FF2B5EF4-FFF2-40B4-BE49-F238E27FC236}">
                <a16:creationId xmlns:a16="http://schemas.microsoft.com/office/drawing/2014/main" id="{688A1B1C-0A51-1868-95DB-C5480F01DEA1}"/>
              </a:ext>
            </a:extLst>
          </p:cNvPr>
          <p:cNvSpPr>
            <a:spLocks noGrp="1"/>
          </p:cNvSpPr>
          <p:nvPr>
            <p:ph type="sldNum" sz="quarter" idx="15"/>
          </p:nvPr>
        </p:nvSpPr>
        <p:spPr/>
        <p:txBody>
          <a:bodyPr/>
          <a:lstStyle/>
          <a:p>
            <a:fld id="{18D65601-5AE2-46FC-B138-694DDD2B510D}" type="slidenum">
              <a:rPr lang="en-US" smtClean="0"/>
              <a:pPr/>
              <a:t>38</a:t>
            </a:fld>
            <a:endParaRPr lang="en-US" dirty="0"/>
          </a:p>
        </p:txBody>
      </p:sp>
      <p:sp>
        <p:nvSpPr>
          <p:cNvPr id="6" name="Table Placeholder 5">
            <a:extLst>
              <a:ext uri="{FF2B5EF4-FFF2-40B4-BE49-F238E27FC236}">
                <a16:creationId xmlns:a16="http://schemas.microsoft.com/office/drawing/2014/main" id="{E32C010B-5C5B-6998-CC2B-0F4FCE9C7CA8}"/>
              </a:ext>
            </a:extLst>
          </p:cNvPr>
          <p:cNvSpPr>
            <a:spLocks noGrp="1"/>
          </p:cNvSpPr>
          <p:nvPr>
            <p:ph type="tbl" sz="quarter" idx="10"/>
          </p:nvPr>
        </p:nvSpPr>
        <p:spPr>
          <a:xfrm>
            <a:off x="1487488" y="1645920"/>
            <a:ext cx="9790112" cy="4416552"/>
          </a:xfrm>
        </p:spPr>
        <p:txBody>
          <a:bodyPr>
            <a:normAutofit/>
          </a:bodyPr>
          <a:lstStyle/>
          <a:p>
            <a:pPr marL="0" indent="0">
              <a:buNone/>
            </a:pPr>
            <a:r>
              <a:rPr lang="en-US" sz="1600" b="1" dirty="0">
                <a:solidFill>
                  <a:schemeClr val="accent2">
                    <a:lumMod val="75000"/>
                  </a:schemeClr>
                </a:solidFill>
              </a:rPr>
              <a:t>Estimated Tax</a:t>
            </a:r>
          </a:p>
          <a:p>
            <a:r>
              <a:rPr lang="en-US" sz="2200" b="1" dirty="0"/>
              <a:t>HB 581 removes the “estimated tax” on the notice of assessment (NOA) but adds an “estimated rollback” in its place. </a:t>
            </a:r>
          </a:p>
          <a:p>
            <a:pPr lvl="1"/>
            <a:r>
              <a:rPr lang="en-US" sz="2000" dirty="0"/>
              <a:t>“Estimated roll-back rate” means the currents year’s estimated millage rate minus the millage equivalent of the total net assessed value added by reassessments. </a:t>
            </a:r>
          </a:p>
          <a:p>
            <a:pPr lvl="1"/>
            <a:r>
              <a:rPr lang="en-US" sz="2000" dirty="0"/>
              <a:t>The estimated rollback must be certified to the tax commissioner after being submitted by the county and school .</a:t>
            </a:r>
          </a:p>
          <a:p>
            <a:pPr lvl="1"/>
            <a:r>
              <a:rPr lang="en-US" sz="2000" dirty="0"/>
              <a:t>The cities “estimated rollback” must be certified to the collecting officer. </a:t>
            </a:r>
          </a:p>
        </p:txBody>
      </p:sp>
      <p:pic>
        <p:nvPicPr>
          <p:cNvPr id="8" name="Picture 7" descr="Table&#10;&#10;AI-generated content may be incorrect.">
            <a:extLst>
              <a:ext uri="{FF2B5EF4-FFF2-40B4-BE49-F238E27FC236}">
                <a16:creationId xmlns:a16="http://schemas.microsoft.com/office/drawing/2014/main" id="{68FF7FED-C47B-7DE2-89F7-049CD4434E11}"/>
              </a:ext>
            </a:extLst>
          </p:cNvPr>
          <p:cNvPicPr>
            <a:picLocks noChangeAspect="1"/>
          </p:cNvPicPr>
          <p:nvPr/>
        </p:nvPicPr>
        <p:blipFill>
          <a:blip r:embed="rId2"/>
          <a:stretch>
            <a:fillRect/>
          </a:stretch>
        </p:blipFill>
        <p:spPr>
          <a:xfrm>
            <a:off x="2395728" y="4640555"/>
            <a:ext cx="7351776" cy="2089429"/>
          </a:xfrm>
          <a:prstGeom prst="rect">
            <a:avLst/>
          </a:prstGeom>
        </p:spPr>
      </p:pic>
      <p:sp>
        <p:nvSpPr>
          <p:cNvPr id="9" name="&quot;Not Allowed&quot; Symbol 8">
            <a:extLst>
              <a:ext uri="{FF2B5EF4-FFF2-40B4-BE49-F238E27FC236}">
                <a16:creationId xmlns:a16="http://schemas.microsoft.com/office/drawing/2014/main" id="{D7589691-EF9E-C8B4-93E8-564ED7EEBC38}"/>
              </a:ext>
            </a:extLst>
          </p:cNvPr>
          <p:cNvSpPr/>
          <p:nvPr/>
        </p:nvSpPr>
        <p:spPr>
          <a:xfrm>
            <a:off x="2444496" y="4754878"/>
            <a:ext cx="7303008" cy="1828800"/>
          </a:xfrm>
          <a:prstGeom prst="noSmoking">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2488780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B7155-2479-80FD-DB9C-9E6676627BF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D32F74E-178B-25F7-7B25-3B64283153A1}"/>
              </a:ext>
            </a:extLst>
          </p:cNvPr>
          <p:cNvSpPr>
            <a:spLocks noGrp="1"/>
          </p:cNvSpPr>
          <p:nvPr>
            <p:ph type="title"/>
          </p:nvPr>
        </p:nvSpPr>
        <p:spPr>
          <a:xfrm>
            <a:off x="1468814" y="503852"/>
            <a:ext cx="9808773" cy="1427585"/>
          </a:xfrm>
        </p:spPr>
        <p:txBody>
          <a:bodyPr/>
          <a:lstStyle/>
          <a:p>
            <a:r>
              <a:rPr lang="en-US" dirty="0"/>
              <a:t>Estimated Rollback</a:t>
            </a:r>
            <a:br>
              <a:rPr lang="en-US" dirty="0"/>
            </a:br>
            <a:r>
              <a:rPr lang="en-US" sz="2000" dirty="0"/>
              <a:t>House Bill 581</a:t>
            </a:r>
            <a:endParaRPr lang="en-ZA" sz="2000" dirty="0"/>
          </a:p>
        </p:txBody>
      </p:sp>
      <p:sp>
        <p:nvSpPr>
          <p:cNvPr id="2" name="Slide Number Placeholder 1">
            <a:extLst>
              <a:ext uri="{FF2B5EF4-FFF2-40B4-BE49-F238E27FC236}">
                <a16:creationId xmlns:a16="http://schemas.microsoft.com/office/drawing/2014/main" id="{952C27DD-C2EA-FA7A-23BF-560AA6FF0753}"/>
              </a:ext>
            </a:extLst>
          </p:cNvPr>
          <p:cNvSpPr>
            <a:spLocks noGrp="1"/>
          </p:cNvSpPr>
          <p:nvPr>
            <p:ph type="sldNum" sz="quarter" idx="15"/>
          </p:nvPr>
        </p:nvSpPr>
        <p:spPr/>
        <p:txBody>
          <a:bodyPr/>
          <a:lstStyle/>
          <a:p>
            <a:fld id="{18D65601-5AE2-46FC-B138-694DDD2B510D}" type="slidenum">
              <a:rPr lang="en-US" smtClean="0"/>
              <a:pPr/>
              <a:t>39</a:t>
            </a:fld>
            <a:endParaRPr lang="en-US" dirty="0"/>
          </a:p>
        </p:txBody>
      </p:sp>
      <p:sp>
        <p:nvSpPr>
          <p:cNvPr id="6" name="Table Placeholder 5">
            <a:extLst>
              <a:ext uri="{FF2B5EF4-FFF2-40B4-BE49-F238E27FC236}">
                <a16:creationId xmlns:a16="http://schemas.microsoft.com/office/drawing/2014/main" id="{A1B29002-3FC4-0CEF-A488-C42F0B4A3222}"/>
              </a:ext>
            </a:extLst>
          </p:cNvPr>
          <p:cNvSpPr>
            <a:spLocks noGrp="1"/>
          </p:cNvSpPr>
          <p:nvPr>
            <p:ph type="tbl" sz="quarter" idx="10"/>
          </p:nvPr>
        </p:nvSpPr>
        <p:spPr>
          <a:xfrm>
            <a:off x="508694" y="1855058"/>
            <a:ext cx="5370512" cy="4416552"/>
          </a:xfrm>
        </p:spPr>
        <p:txBody>
          <a:bodyPr>
            <a:normAutofit/>
          </a:bodyPr>
          <a:lstStyle/>
          <a:p>
            <a:pPr marL="457200" lvl="1" indent="0">
              <a:buNone/>
            </a:pPr>
            <a:r>
              <a:rPr lang="en-US" sz="2000" dirty="0"/>
              <a:t>If a county, school or city does not roll the millage rate back to the “estimated rollback rate”, a </a:t>
            </a:r>
            <a:r>
              <a:rPr lang="en-US" sz="2000" b="1" dirty="0"/>
              <a:t>BOLD</a:t>
            </a:r>
            <a:r>
              <a:rPr lang="en-US" sz="2000" dirty="0"/>
              <a:t> statement must be printed on a tax bill listing each taxing authority that did not roll millage rate back to offset tax increase.</a:t>
            </a:r>
          </a:p>
          <a:p>
            <a:pPr marL="457200" lvl="1" indent="0">
              <a:buNone/>
            </a:pPr>
            <a:endParaRPr lang="en-US" sz="2000" dirty="0"/>
          </a:p>
          <a:p>
            <a:pPr marL="457200" lvl="1" indent="0">
              <a:buNone/>
            </a:pPr>
            <a:endParaRPr lang="en-US" sz="2000" dirty="0"/>
          </a:p>
          <a:p>
            <a:pPr marL="457200" lvl="1" indent="0">
              <a:buNone/>
            </a:pPr>
            <a:r>
              <a:rPr lang="en-US" sz="2000" b="1" dirty="0">
                <a:solidFill>
                  <a:srgbClr val="95B8BF"/>
                </a:solidFill>
              </a:rPr>
              <a:t>“The adopted millage rate exceeds the estimated roll-back rate as stated in the annual notice of assessment that you previously received for this taxable year, which will result in an increase in the amount of property tax that you will owe.”</a:t>
            </a:r>
          </a:p>
        </p:txBody>
      </p:sp>
      <p:pic>
        <p:nvPicPr>
          <p:cNvPr id="5" name="Picture 4" descr="Graphical user interface, text, application&#10;&#10;AI-generated content may be incorrect.">
            <a:extLst>
              <a:ext uri="{FF2B5EF4-FFF2-40B4-BE49-F238E27FC236}">
                <a16:creationId xmlns:a16="http://schemas.microsoft.com/office/drawing/2014/main" id="{DD031637-6552-AEE2-6820-F10B5FAC3079}"/>
              </a:ext>
            </a:extLst>
          </p:cNvPr>
          <p:cNvPicPr>
            <a:picLocks noChangeAspect="1"/>
          </p:cNvPicPr>
          <p:nvPr/>
        </p:nvPicPr>
        <p:blipFill>
          <a:blip r:embed="rId2"/>
          <a:stretch>
            <a:fillRect/>
          </a:stretch>
        </p:blipFill>
        <p:spPr>
          <a:xfrm>
            <a:off x="6175618" y="2053799"/>
            <a:ext cx="5949325" cy="3057697"/>
          </a:xfrm>
          <a:prstGeom prst="rect">
            <a:avLst/>
          </a:prstGeom>
        </p:spPr>
      </p:pic>
    </p:spTree>
    <p:extLst>
      <p:ext uri="{BB962C8B-B14F-4D97-AF65-F5344CB8AC3E}">
        <p14:creationId xmlns:p14="http://schemas.microsoft.com/office/powerpoint/2010/main" val="128546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0FEFBF-60FD-0161-6F6E-89EE39389CEE}"/>
              </a:ext>
            </a:extLst>
          </p:cNvPr>
          <p:cNvSpPr>
            <a:spLocks noGrp="1"/>
          </p:cNvSpPr>
          <p:nvPr>
            <p:ph type="title"/>
          </p:nvPr>
        </p:nvSpPr>
        <p:spPr>
          <a:xfrm>
            <a:off x="1353827" y="91441"/>
            <a:ext cx="9923770" cy="996696"/>
          </a:xfrm>
        </p:spPr>
        <p:txBody>
          <a:bodyPr>
            <a:normAutofit/>
          </a:bodyPr>
          <a:lstStyle/>
          <a:p>
            <a:r>
              <a:rPr lang="en-US" dirty="0"/>
              <a:t>Introduction</a:t>
            </a:r>
            <a:endParaRPr lang="en-ZA" dirty="0"/>
          </a:p>
        </p:txBody>
      </p:sp>
      <p:sp>
        <p:nvSpPr>
          <p:cNvPr id="8" name="Text Placeholder 7">
            <a:extLst>
              <a:ext uri="{FF2B5EF4-FFF2-40B4-BE49-F238E27FC236}">
                <a16:creationId xmlns:a16="http://schemas.microsoft.com/office/drawing/2014/main" id="{DD542008-8017-76E5-ABC0-32401068875D}"/>
              </a:ext>
            </a:extLst>
          </p:cNvPr>
          <p:cNvSpPr>
            <a:spLocks noGrp="1"/>
          </p:cNvSpPr>
          <p:nvPr>
            <p:ph type="body" sz="quarter" idx="12"/>
          </p:nvPr>
        </p:nvSpPr>
        <p:spPr>
          <a:xfrm>
            <a:off x="1353828" y="987552"/>
            <a:ext cx="9923770" cy="384048"/>
          </a:xfrm>
        </p:spPr>
        <p:txBody>
          <a:bodyPr/>
          <a:lstStyle/>
          <a:p>
            <a:r>
              <a:rPr lang="en-US" dirty="0"/>
              <a:t>House Bill 581</a:t>
            </a:r>
          </a:p>
          <a:p>
            <a:endParaRPr lang="en-US" dirty="0"/>
          </a:p>
        </p:txBody>
      </p:sp>
      <p:sp>
        <p:nvSpPr>
          <p:cNvPr id="4" name="TextBox 3">
            <a:extLst>
              <a:ext uri="{FF2B5EF4-FFF2-40B4-BE49-F238E27FC236}">
                <a16:creationId xmlns:a16="http://schemas.microsoft.com/office/drawing/2014/main" id="{2B03AB73-22BB-A715-820A-64EE8927D044}"/>
              </a:ext>
            </a:extLst>
          </p:cNvPr>
          <p:cNvSpPr txBox="1"/>
          <p:nvPr/>
        </p:nvSpPr>
        <p:spPr>
          <a:xfrm>
            <a:off x="950976" y="1408176"/>
            <a:ext cx="3941064" cy="4616648"/>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Passed by House and Senate March 28, 2024</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Signed into law April 18, 2024</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Required passage of November 5</a:t>
            </a:r>
            <a:r>
              <a:rPr lang="en-US" baseline="30000" dirty="0"/>
              <a:t>th</a:t>
            </a:r>
            <a:r>
              <a:rPr lang="en-US" dirty="0"/>
              <a:t> Statewide Referendum, (House Resolution {HR} 1022</a:t>
            </a:r>
            <a:endParaRPr lang="en-US" baseline="30000" dirty="0"/>
          </a:p>
          <a:p>
            <a:pPr marL="285750" indent="-285750">
              <a:buFont typeface="Arial" panose="020B0604020202020204" pitchFamily="34" charset="0"/>
              <a:buChar char="•"/>
            </a:pPr>
            <a:endParaRPr lang="en-US" baseline="30000" dirty="0"/>
          </a:p>
          <a:p>
            <a:pPr marL="285750" indent="-285750">
              <a:buFont typeface="Arial" panose="020B0604020202020204" pitchFamily="34" charset="0"/>
              <a:buChar char="•"/>
            </a:pPr>
            <a:endParaRPr lang="en-US" baseline="30000" dirty="0"/>
          </a:p>
          <a:p>
            <a:pPr marL="285750" indent="-285750">
              <a:buFont typeface="Arial" panose="020B0604020202020204" pitchFamily="34" charset="0"/>
              <a:buChar char="•"/>
            </a:pPr>
            <a:r>
              <a:rPr lang="en-US" dirty="0"/>
              <a:t>Effective Date: January 1, 2025 </a:t>
            </a:r>
          </a:p>
        </p:txBody>
      </p:sp>
      <p:pic>
        <p:nvPicPr>
          <p:cNvPr id="9" name="Picture 8">
            <a:extLst>
              <a:ext uri="{FF2B5EF4-FFF2-40B4-BE49-F238E27FC236}">
                <a16:creationId xmlns:a16="http://schemas.microsoft.com/office/drawing/2014/main" id="{8E9172E7-5B02-361C-01C8-9BF6AEABDCB5}"/>
              </a:ext>
            </a:extLst>
          </p:cNvPr>
          <p:cNvPicPr>
            <a:picLocks noChangeAspect="1"/>
          </p:cNvPicPr>
          <p:nvPr/>
        </p:nvPicPr>
        <p:blipFill>
          <a:blip r:embed="rId2"/>
          <a:stretch>
            <a:fillRect/>
          </a:stretch>
        </p:blipFill>
        <p:spPr>
          <a:xfrm>
            <a:off x="4892040" y="987552"/>
            <a:ext cx="6887887" cy="5260903"/>
          </a:xfrm>
          <a:prstGeom prst="rect">
            <a:avLst/>
          </a:prstGeom>
        </p:spPr>
      </p:pic>
    </p:spTree>
    <p:extLst>
      <p:ext uri="{BB962C8B-B14F-4D97-AF65-F5344CB8AC3E}">
        <p14:creationId xmlns:p14="http://schemas.microsoft.com/office/powerpoint/2010/main" val="34216806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23A00-612D-92CE-E0D3-1255731035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791D484-9ADF-8940-3E49-121C3025B3B4}"/>
              </a:ext>
            </a:extLst>
          </p:cNvPr>
          <p:cNvSpPr>
            <a:spLocks noGrp="1"/>
          </p:cNvSpPr>
          <p:nvPr>
            <p:ph type="title"/>
          </p:nvPr>
        </p:nvSpPr>
        <p:spPr>
          <a:xfrm>
            <a:off x="1011614" y="200047"/>
            <a:ext cx="9808773" cy="1427585"/>
          </a:xfrm>
        </p:spPr>
        <p:txBody>
          <a:bodyPr/>
          <a:lstStyle/>
          <a:p>
            <a:r>
              <a:rPr lang="en-US" dirty="0"/>
              <a:t>Remove Tax Estimate on NOA</a:t>
            </a:r>
            <a:br>
              <a:rPr lang="en-US" dirty="0"/>
            </a:br>
            <a:r>
              <a:rPr lang="en-US" sz="2000" dirty="0"/>
              <a:t>House Bill 581</a:t>
            </a:r>
            <a:endParaRPr lang="en-ZA" sz="2000" dirty="0"/>
          </a:p>
        </p:txBody>
      </p:sp>
      <p:sp>
        <p:nvSpPr>
          <p:cNvPr id="2" name="Slide Number Placeholder 1">
            <a:extLst>
              <a:ext uri="{FF2B5EF4-FFF2-40B4-BE49-F238E27FC236}">
                <a16:creationId xmlns:a16="http://schemas.microsoft.com/office/drawing/2014/main" id="{3CFEB2D8-117D-2133-CBE4-EE8CE12EF848}"/>
              </a:ext>
            </a:extLst>
          </p:cNvPr>
          <p:cNvSpPr>
            <a:spLocks noGrp="1"/>
          </p:cNvSpPr>
          <p:nvPr>
            <p:ph type="sldNum" sz="quarter" idx="15"/>
          </p:nvPr>
        </p:nvSpPr>
        <p:spPr/>
        <p:txBody>
          <a:bodyPr/>
          <a:lstStyle/>
          <a:p>
            <a:fld id="{18D65601-5AE2-46FC-B138-694DDD2B510D}" type="slidenum">
              <a:rPr lang="en-US" smtClean="0"/>
              <a:pPr/>
              <a:t>40</a:t>
            </a:fld>
            <a:endParaRPr lang="en-US" dirty="0"/>
          </a:p>
        </p:txBody>
      </p:sp>
      <p:sp>
        <p:nvSpPr>
          <p:cNvPr id="6" name="Table Placeholder 5">
            <a:extLst>
              <a:ext uri="{FF2B5EF4-FFF2-40B4-BE49-F238E27FC236}">
                <a16:creationId xmlns:a16="http://schemas.microsoft.com/office/drawing/2014/main" id="{2D05A8D2-31D6-F3B0-131F-76A186AD6E26}"/>
              </a:ext>
            </a:extLst>
          </p:cNvPr>
          <p:cNvSpPr>
            <a:spLocks noGrp="1"/>
          </p:cNvSpPr>
          <p:nvPr>
            <p:ph type="tbl" sz="quarter" idx="10"/>
          </p:nvPr>
        </p:nvSpPr>
        <p:spPr>
          <a:xfrm>
            <a:off x="1011614" y="1353311"/>
            <a:ext cx="4053789" cy="4590289"/>
          </a:xfrm>
        </p:spPr>
        <p:txBody>
          <a:bodyPr>
            <a:normAutofit/>
          </a:bodyPr>
          <a:lstStyle/>
          <a:p>
            <a:pPr marL="0" indent="0">
              <a:buNone/>
            </a:pPr>
            <a:r>
              <a:rPr lang="en-US" b="1" dirty="0">
                <a:solidFill>
                  <a:schemeClr val="accent2">
                    <a:lumMod val="75000"/>
                  </a:schemeClr>
                </a:solidFill>
              </a:rPr>
              <a:t>What will the new assessment notice look like?</a:t>
            </a:r>
          </a:p>
          <a:p>
            <a:pPr marL="0" indent="0">
              <a:buNone/>
            </a:pPr>
            <a:endParaRPr lang="en-US" b="1" dirty="0">
              <a:solidFill>
                <a:schemeClr val="accent2">
                  <a:lumMod val="75000"/>
                </a:schemeClr>
              </a:solidFill>
            </a:endParaRPr>
          </a:p>
          <a:p>
            <a:pPr marL="0" indent="0">
              <a:buNone/>
            </a:pPr>
            <a:endParaRPr lang="en-US" b="1" dirty="0">
              <a:solidFill>
                <a:schemeClr val="accent2">
                  <a:lumMod val="75000"/>
                </a:schemeClr>
              </a:solidFill>
            </a:endParaRPr>
          </a:p>
          <a:p>
            <a:pPr marL="0" indent="0">
              <a:buNone/>
            </a:pPr>
            <a:r>
              <a:rPr lang="en-US" sz="2200" b="1" dirty="0"/>
              <a:t>The Georgia Department of Revenue has adopted form PT-306R – Used for all levying authorities who provide the estimated rollback rate</a:t>
            </a:r>
            <a:r>
              <a:rPr lang="en-US" b="1" dirty="0"/>
              <a:t>. </a:t>
            </a:r>
          </a:p>
        </p:txBody>
      </p:sp>
      <p:pic>
        <p:nvPicPr>
          <p:cNvPr id="5" name="Picture 4" descr="Table&#10;&#10;AI-generated content may be incorrect.">
            <a:extLst>
              <a:ext uri="{FF2B5EF4-FFF2-40B4-BE49-F238E27FC236}">
                <a16:creationId xmlns:a16="http://schemas.microsoft.com/office/drawing/2014/main" id="{72CB4D62-04F2-B799-3253-58946527167E}"/>
              </a:ext>
            </a:extLst>
          </p:cNvPr>
          <p:cNvPicPr>
            <a:picLocks noChangeAspect="1"/>
          </p:cNvPicPr>
          <p:nvPr/>
        </p:nvPicPr>
        <p:blipFill>
          <a:blip r:embed="rId2"/>
          <a:stretch>
            <a:fillRect/>
          </a:stretch>
        </p:blipFill>
        <p:spPr>
          <a:xfrm>
            <a:off x="6096000" y="972545"/>
            <a:ext cx="5183972" cy="5685408"/>
          </a:xfrm>
          <a:prstGeom prst="rect">
            <a:avLst/>
          </a:prstGeom>
        </p:spPr>
      </p:pic>
    </p:spTree>
    <p:extLst>
      <p:ext uri="{BB962C8B-B14F-4D97-AF65-F5344CB8AC3E}">
        <p14:creationId xmlns:p14="http://schemas.microsoft.com/office/powerpoint/2010/main" val="13893395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630A7-DDC1-4D07-780A-A809ADF47C2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9616DE-B9FB-B3AE-C3A3-1C2345E93B91}"/>
              </a:ext>
            </a:extLst>
          </p:cNvPr>
          <p:cNvSpPr>
            <a:spLocks noGrp="1"/>
          </p:cNvSpPr>
          <p:nvPr>
            <p:ph type="title"/>
          </p:nvPr>
        </p:nvSpPr>
        <p:spPr>
          <a:xfrm>
            <a:off x="1011614" y="-3492"/>
            <a:ext cx="9808773" cy="833225"/>
          </a:xfrm>
        </p:spPr>
        <p:txBody>
          <a:bodyPr>
            <a:normAutofit/>
          </a:bodyPr>
          <a:lstStyle/>
          <a:p>
            <a:r>
              <a:rPr lang="en-US" sz="1600" i="1" dirty="0"/>
              <a:t>Barrow County Board of Assessors</a:t>
            </a:r>
            <a:r>
              <a:rPr lang="en-US" sz="1600" i="1"/>
              <a:t>:</a:t>
            </a:r>
            <a:br>
              <a:rPr lang="en-US" sz="1600" i="1" dirty="0"/>
            </a:br>
            <a:r>
              <a:rPr lang="en-US" sz="1600" i="1" dirty="0"/>
              <a:t>Understanding The Annual Notice of Assessment</a:t>
            </a:r>
            <a:br>
              <a:rPr lang="en-US" dirty="0"/>
            </a:br>
            <a:endParaRPr lang="en-ZA" sz="2000" dirty="0"/>
          </a:p>
        </p:txBody>
      </p:sp>
      <p:sp>
        <p:nvSpPr>
          <p:cNvPr id="2" name="Slide Number Placeholder 1">
            <a:extLst>
              <a:ext uri="{FF2B5EF4-FFF2-40B4-BE49-F238E27FC236}">
                <a16:creationId xmlns:a16="http://schemas.microsoft.com/office/drawing/2014/main" id="{017E4316-4EE0-7567-42DF-C9F335C241B4}"/>
              </a:ext>
            </a:extLst>
          </p:cNvPr>
          <p:cNvSpPr>
            <a:spLocks noGrp="1"/>
          </p:cNvSpPr>
          <p:nvPr>
            <p:ph type="sldNum" sz="quarter" idx="15"/>
          </p:nvPr>
        </p:nvSpPr>
        <p:spPr>
          <a:xfrm>
            <a:off x="-614" y="5943601"/>
            <a:ext cx="968983" cy="651912"/>
          </a:xfrm>
        </p:spPr>
        <p:txBody>
          <a:bodyPr/>
          <a:lstStyle/>
          <a:p>
            <a:fld id="{18D65601-5AE2-46FC-B138-694DDD2B510D}" type="slidenum">
              <a:rPr lang="en-US" smtClean="0"/>
              <a:pPr/>
              <a:t>41</a:t>
            </a:fld>
            <a:endParaRPr lang="en-US" dirty="0"/>
          </a:p>
        </p:txBody>
      </p:sp>
      <p:sp>
        <p:nvSpPr>
          <p:cNvPr id="6" name="Table Placeholder 5">
            <a:extLst>
              <a:ext uri="{FF2B5EF4-FFF2-40B4-BE49-F238E27FC236}">
                <a16:creationId xmlns:a16="http://schemas.microsoft.com/office/drawing/2014/main" id="{7E952335-681B-93F3-4484-B78FCBC85723}"/>
              </a:ext>
            </a:extLst>
          </p:cNvPr>
          <p:cNvSpPr>
            <a:spLocks noGrp="1"/>
          </p:cNvSpPr>
          <p:nvPr>
            <p:ph type="tbl" sz="quarter" idx="10"/>
          </p:nvPr>
        </p:nvSpPr>
        <p:spPr>
          <a:xfrm>
            <a:off x="1011614" y="1353311"/>
            <a:ext cx="4053789" cy="4590289"/>
          </a:xfrm>
        </p:spPr>
        <p:txBody>
          <a:bodyPr>
            <a:normAutofit/>
          </a:bodyPr>
          <a:lstStyle/>
          <a:p>
            <a:pPr marL="0" indent="0">
              <a:buNone/>
            </a:pPr>
            <a:endParaRPr lang="en-US" b="1" dirty="0">
              <a:solidFill>
                <a:schemeClr val="accent2">
                  <a:lumMod val="75000"/>
                </a:schemeClr>
              </a:solidFill>
            </a:endParaRPr>
          </a:p>
          <a:p>
            <a:pPr marL="0" indent="0">
              <a:buNone/>
            </a:pPr>
            <a:endParaRPr lang="en-US" b="1" dirty="0">
              <a:solidFill>
                <a:schemeClr val="accent2">
                  <a:lumMod val="75000"/>
                </a:schemeClr>
              </a:solidFill>
            </a:endParaRPr>
          </a:p>
        </p:txBody>
      </p:sp>
      <p:pic>
        <p:nvPicPr>
          <p:cNvPr id="5" name="Picture 4" descr="Table&#10;&#10;AI-generated content may be incorrect.">
            <a:extLst>
              <a:ext uri="{FF2B5EF4-FFF2-40B4-BE49-F238E27FC236}">
                <a16:creationId xmlns:a16="http://schemas.microsoft.com/office/drawing/2014/main" id="{C22269A4-9857-BAA5-C9A0-D7B6BA40A6F0}"/>
              </a:ext>
            </a:extLst>
          </p:cNvPr>
          <p:cNvPicPr>
            <a:picLocks noChangeAspect="1"/>
          </p:cNvPicPr>
          <p:nvPr/>
        </p:nvPicPr>
        <p:blipFill>
          <a:blip r:embed="rId2"/>
          <a:srcRect t="2226" r="102" b="-888"/>
          <a:stretch>
            <a:fillRect/>
          </a:stretch>
        </p:blipFill>
        <p:spPr>
          <a:xfrm>
            <a:off x="6112739" y="67209"/>
            <a:ext cx="6009614" cy="6568870"/>
          </a:xfrm>
          <a:prstGeom prst="rect">
            <a:avLst/>
          </a:prstGeom>
        </p:spPr>
      </p:pic>
      <p:sp>
        <p:nvSpPr>
          <p:cNvPr id="3" name="TextBox 2">
            <a:extLst>
              <a:ext uri="{FF2B5EF4-FFF2-40B4-BE49-F238E27FC236}">
                <a16:creationId xmlns:a16="http://schemas.microsoft.com/office/drawing/2014/main" id="{DBCE4B5B-374F-4C04-B105-95E7D73163F0}"/>
              </a:ext>
            </a:extLst>
          </p:cNvPr>
          <p:cNvSpPr txBox="1"/>
          <p:nvPr/>
        </p:nvSpPr>
        <p:spPr>
          <a:xfrm>
            <a:off x="960127" y="486129"/>
            <a:ext cx="5119135" cy="6186309"/>
          </a:xfrm>
          <a:prstGeom prst="rect">
            <a:avLst/>
          </a:prstGeom>
          <a:noFill/>
        </p:spPr>
        <p:txBody>
          <a:bodyPr wrap="square" lIns="91440" tIns="45720" rIns="91440" bIns="45720" rtlCol="0" anchor="t">
            <a:spAutoFit/>
          </a:bodyPr>
          <a:lstStyle/>
          <a:p>
            <a:pPr marL="342900" indent="-342900">
              <a:buFont typeface="+mj-lt"/>
              <a:buAutoNum type="arabicPeriod"/>
            </a:pPr>
            <a:r>
              <a:rPr lang="en-US" sz="1200" b="1" dirty="0"/>
              <a:t>Property Ownership as of January: </a:t>
            </a:r>
            <a:r>
              <a:rPr lang="en-US" sz="1200" dirty="0"/>
              <a:t>Ownership is based on who owns the property on January 1. </a:t>
            </a:r>
          </a:p>
          <a:p>
            <a:pPr marL="342900" indent="-342900">
              <a:buFont typeface="+mj-lt"/>
              <a:buAutoNum type="arabicPeriod"/>
            </a:pPr>
            <a:r>
              <a:rPr lang="en-US" sz="1200" b="1" dirty="0"/>
              <a:t>Appeal Deadline</a:t>
            </a:r>
            <a:r>
              <a:rPr lang="en-US" sz="1200" dirty="0"/>
              <a:t>: You have 45-days to appeal the current market value shown on the assessment notice. </a:t>
            </a:r>
          </a:p>
          <a:p>
            <a:pPr marL="342900" indent="-342900">
              <a:buFont typeface="+mj-lt"/>
              <a:buAutoNum type="arabicPeriod"/>
            </a:pPr>
            <a:r>
              <a:rPr lang="en-US" sz="1200" b="1" dirty="0"/>
              <a:t>Appeal Rights and Contacts</a:t>
            </a:r>
            <a:r>
              <a:rPr lang="en-US" sz="1200" dirty="0"/>
              <a:t>: Information on your rights to appeal and who to reach out to with questions. </a:t>
            </a:r>
          </a:p>
          <a:p>
            <a:pPr marL="342900" indent="-342900">
              <a:buFont typeface="+mj-lt"/>
              <a:buAutoNum type="arabicPeriod"/>
            </a:pPr>
            <a:r>
              <a:rPr lang="en-US" sz="1200" b="1" dirty="0"/>
              <a:t>Covenant Enrollment</a:t>
            </a:r>
            <a:r>
              <a:rPr lang="en-US" sz="1200" dirty="0"/>
              <a:t>: the first year a property enrolls in a 10-year covenant</a:t>
            </a:r>
            <a:r>
              <a:rPr lang="en-US" sz="1200"/>
              <a:t>. </a:t>
            </a:r>
            <a:endParaRPr lang="en-US" sz="1200" dirty="0"/>
          </a:p>
          <a:p>
            <a:pPr marL="342900" indent="-342900">
              <a:buFont typeface="+mj-lt"/>
              <a:buAutoNum type="arabicPeriod"/>
            </a:pPr>
            <a:r>
              <a:rPr lang="en-US" sz="1200" b="1" dirty="0"/>
              <a:t>Homestead Exemption Code</a:t>
            </a:r>
            <a:r>
              <a:rPr lang="en-US" sz="1200" dirty="0"/>
              <a:t>: State and local homestead exemption code including statewide exemption approved by voters in 2024 for governing authorities not opting out on or before March 1, 2025.</a:t>
            </a:r>
          </a:p>
          <a:p>
            <a:pPr marL="342900" indent="-342900">
              <a:buFont typeface="+mj-lt"/>
              <a:buAutoNum type="arabicPeriod"/>
            </a:pPr>
            <a:r>
              <a:rPr lang="en-US" sz="1200" b="1" dirty="0"/>
              <a:t>Property-Specific Information</a:t>
            </a:r>
            <a:r>
              <a:rPr lang="en-US" sz="1200" dirty="0"/>
              <a:t>: Details specific to the property being appraised. </a:t>
            </a:r>
          </a:p>
          <a:p>
            <a:pPr marL="342900" indent="-342900">
              <a:buFont typeface="+mj-lt"/>
              <a:buAutoNum type="arabicPeriod"/>
            </a:pPr>
            <a:r>
              <a:rPr lang="en-US" sz="1200" b="1" dirty="0"/>
              <a:t>Values:</a:t>
            </a:r>
            <a:r>
              <a:rPr lang="en-US" sz="1200" dirty="0"/>
              <a:t> Taxpayer Return Value is an Owners opinion of value, Previous value is last year’s value. Current value is the expected sale price. The 40% assessed values are used for tax calculations. </a:t>
            </a:r>
          </a:p>
          <a:p>
            <a:pPr marL="342900" indent="-342900">
              <a:buFont typeface="+mj-lt"/>
              <a:buAutoNum type="arabicPeriod"/>
            </a:pPr>
            <a:r>
              <a:rPr lang="en-US" sz="1200" b="1" dirty="0"/>
              <a:t>Current Year Other Value: </a:t>
            </a:r>
            <a:r>
              <a:rPr lang="en-US" sz="1200" dirty="0"/>
              <a:t>Total covenant land value for properties enrolled in a covenant. </a:t>
            </a:r>
          </a:p>
          <a:p>
            <a:pPr marL="342900" indent="-342900">
              <a:buFont typeface="+mj-lt"/>
              <a:buAutoNum type="arabicPeriod"/>
            </a:pPr>
            <a:r>
              <a:rPr lang="en-US" sz="1200" b="1" dirty="0"/>
              <a:t>Property Changed Since Last Year</a:t>
            </a:r>
            <a:r>
              <a:rPr lang="en-US" sz="1200" dirty="0"/>
              <a:t>: General information on property changes from the previous year. </a:t>
            </a:r>
          </a:p>
          <a:p>
            <a:pPr marL="342900" indent="-342900">
              <a:buFont typeface="+mj-lt"/>
              <a:buAutoNum type="arabicPeriod"/>
            </a:pPr>
            <a:r>
              <a:rPr lang="en-US" sz="1200" b="1" dirty="0"/>
              <a:t>Tax Authorities Calculations</a:t>
            </a:r>
            <a:r>
              <a:rPr lang="en-US" sz="1200" dirty="0"/>
              <a:t>: Maintenance and operations calculations by tax authorities. These are subject to change based on property tax requirements and/or reassessments of values. </a:t>
            </a:r>
          </a:p>
          <a:p>
            <a:pPr marL="342900" indent="-342900">
              <a:buFont typeface="+mj-lt"/>
              <a:buAutoNum type="arabicPeriod"/>
            </a:pPr>
            <a:r>
              <a:rPr lang="en-US" sz="1200" b="1" dirty="0"/>
              <a:t>Other Exemptions: </a:t>
            </a:r>
            <a:r>
              <a:rPr lang="en-US" sz="1200" dirty="0"/>
              <a:t>Value deductions for agriculture covenants, freeport exemptions, etc.</a:t>
            </a:r>
          </a:p>
          <a:p>
            <a:pPr marL="342900" indent="-342900">
              <a:buFont typeface="+mj-lt"/>
              <a:buAutoNum type="arabicPeriod"/>
            </a:pPr>
            <a:r>
              <a:rPr lang="en-US" sz="1200" b="1" dirty="0"/>
              <a:t>Homestead Exemption</a:t>
            </a:r>
            <a:r>
              <a:rPr lang="en-US" sz="1200" dirty="0"/>
              <a:t>: Value deductions for homestead exemption. </a:t>
            </a:r>
          </a:p>
          <a:p>
            <a:pPr marL="342900" indent="-342900">
              <a:buFont typeface="+mj-lt"/>
              <a:buAutoNum type="arabicPeriod"/>
            </a:pPr>
            <a:r>
              <a:rPr lang="en-US" sz="1200" b="1" dirty="0"/>
              <a:t>Net Taxable Value</a:t>
            </a:r>
            <a:r>
              <a:rPr lang="en-US" sz="1200" dirty="0"/>
              <a:t>: The 40% assessed value minus exemption deductions</a:t>
            </a:r>
          </a:p>
          <a:p>
            <a:pPr marL="342900" indent="-342900">
              <a:buFont typeface="+mj-lt"/>
              <a:buAutoNum type="arabicPeriod"/>
            </a:pPr>
            <a:r>
              <a:rPr lang="en-US" sz="1200" b="1" dirty="0"/>
              <a:t>Estimated Rollback Millage Rate</a:t>
            </a:r>
            <a:r>
              <a:rPr lang="en-US" sz="1200" dirty="0"/>
              <a:t>: If the proposed millage rate from taxing authorities increases property tax, public hearings must be held to inform taxpayers, advertised in the local newspaper and on the authority's website. </a:t>
            </a:r>
          </a:p>
        </p:txBody>
      </p:sp>
      <p:sp>
        <p:nvSpPr>
          <p:cNvPr id="9" name="Arrow: Left 8">
            <a:extLst>
              <a:ext uri="{FF2B5EF4-FFF2-40B4-BE49-F238E27FC236}">
                <a16:creationId xmlns:a16="http://schemas.microsoft.com/office/drawing/2014/main" id="{AB6203B8-2747-DCF3-E916-FDF8EA968F4B}"/>
              </a:ext>
            </a:extLst>
          </p:cNvPr>
          <p:cNvSpPr/>
          <p:nvPr/>
        </p:nvSpPr>
        <p:spPr>
          <a:xfrm rot="-1500000">
            <a:off x="7176764" y="1294333"/>
            <a:ext cx="277641" cy="110437"/>
          </a:xfrm>
          <a:prstGeom prst="lef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D714026-F6D2-E941-DEB8-D78F3E2FEED4}"/>
              </a:ext>
            </a:extLst>
          </p:cNvPr>
          <p:cNvSpPr/>
          <p:nvPr/>
        </p:nvSpPr>
        <p:spPr>
          <a:xfrm rot="60000">
            <a:off x="7368267" y="1063624"/>
            <a:ext cx="353785" cy="285750"/>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11" name="Arrow: Left 10">
            <a:extLst>
              <a:ext uri="{FF2B5EF4-FFF2-40B4-BE49-F238E27FC236}">
                <a16:creationId xmlns:a16="http://schemas.microsoft.com/office/drawing/2014/main" id="{412D83B1-B723-D398-C6D2-2C4E72EF6214}"/>
              </a:ext>
            </a:extLst>
          </p:cNvPr>
          <p:cNvSpPr/>
          <p:nvPr/>
        </p:nvSpPr>
        <p:spPr>
          <a:xfrm rot="12000000">
            <a:off x="9118681" y="694322"/>
            <a:ext cx="434122" cy="110437"/>
          </a:xfrm>
          <a:prstGeom prst="lef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171A544-2282-7D74-4F36-E31701F226D8}"/>
              </a:ext>
            </a:extLst>
          </p:cNvPr>
          <p:cNvSpPr/>
          <p:nvPr/>
        </p:nvSpPr>
        <p:spPr>
          <a:xfrm rot="60000">
            <a:off x="8912676" y="461885"/>
            <a:ext cx="353785" cy="285750"/>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2</a:t>
            </a:r>
          </a:p>
        </p:txBody>
      </p:sp>
      <p:sp>
        <p:nvSpPr>
          <p:cNvPr id="13" name="Rectangle: Rounded Corners 12">
            <a:extLst>
              <a:ext uri="{FF2B5EF4-FFF2-40B4-BE49-F238E27FC236}">
                <a16:creationId xmlns:a16="http://schemas.microsoft.com/office/drawing/2014/main" id="{A1F1FE2C-97C5-FB11-A7C3-2F48E72E3732}"/>
              </a:ext>
            </a:extLst>
          </p:cNvPr>
          <p:cNvSpPr/>
          <p:nvPr/>
        </p:nvSpPr>
        <p:spPr>
          <a:xfrm rot="60000">
            <a:off x="10926532" y="2750909"/>
            <a:ext cx="353785" cy="285750"/>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t>3</a:t>
            </a:r>
          </a:p>
        </p:txBody>
      </p:sp>
      <p:sp>
        <p:nvSpPr>
          <p:cNvPr id="15" name="Arrow: Left 14">
            <a:extLst>
              <a:ext uri="{FF2B5EF4-FFF2-40B4-BE49-F238E27FC236}">
                <a16:creationId xmlns:a16="http://schemas.microsoft.com/office/drawing/2014/main" id="{3C06E263-C763-0BB7-994D-EC192F8C3CB4}"/>
              </a:ext>
            </a:extLst>
          </p:cNvPr>
          <p:cNvSpPr/>
          <p:nvPr/>
        </p:nvSpPr>
        <p:spPr>
          <a:xfrm rot="16020000">
            <a:off x="11087452" y="3649734"/>
            <a:ext cx="230016" cy="124044"/>
          </a:xfrm>
          <a:prstGeom prst="lef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EF830F65-CE96-3D9B-679B-B7334AAEBC2C}"/>
              </a:ext>
            </a:extLst>
          </p:cNvPr>
          <p:cNvSpPr/>
          <p:nvPr/>
        </p:nvSpPr>
        <p:spPr>
          <a:xfrm rot="60000">
            <a:off x="11089645" y="3440868"/>
            <a:ext cx="227080" cy="260350"/>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1100" b="1"/>
              <a:t>4</a:t>
            </a:r>
            <a:endParaRPr lang="en-US" sz="1200" b="1"/>
          </a:p>
        </p:txBody>
      </p:sp>
      <p:sp>
        <p:nvSpPr>
          <p:cNvPr id="17" name="Arrow: Left 16">
            <a:extLst>
              <a:ext uri="{FF2B5EF4-FFF2-40B4-BE49-F238E27FC236}">
                <a16:creationId xmlns:a16="http://schemas.microsoft.com/office/drawing/2014/main" id="{F67639E0-8E03-41F7-4FD5-C440D1ED29C5}"/>
              </a:ext>
            </a:extLst>
          </p:cNvPr>
          <p:cNvSpPr/>
          <p:nvPr/>
        </p:nvSpPr>
        <p:spPr>
          <a:xfrm rot="-5400000">
            <a:off x="11709378" y="3649733"/>
            <a:ext cx="230016" cy="124044"/>
          </a:xfrm>
          <a:prstGeom prst="lef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93F7845E-6C3A-4BD4-E3BC-6852099D785D}"/>
              </a:ext>
            </a:extLst>
          </p:cNvPr>
          <p:cNvSpPr/>
          <p:nvPr/>
        </p:nvSpPr>
        <p:spPr>
          <a:xfrm rot="60000">
            <a:off x="11711858" y="3441605"/>
            <a:ext cx="221478" cy="260350"/>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1100" b="1"/>
              <a:t>5</a:t>
            </a:r>
          </a:p>
        </p:txBody>
      </p:sp>
      <p:sp>
        <p:nvSpPr>
          <p:cNvPr id="20" name="Rectangle: Rounded Corners 19">
            <a:extLst>
              <a:ext uri="{FF2B5EF4-FFF2-40B4-BE49-F238E27FC236}">
                <a16:creationId xmlns:a16="http://schemas.microsoft.com/office/drawing/2014/main" id="{179789A1-A45F-5036-01D6-700B2E7C101A}"/>
              </a:ext>
            </a:extLst>
          </p:cNvPr>
          <p:cNvSpPr/>
          <p:nvPr/>
        </p:nvSpPr>
        <p:spPr>
          <a:xfrm>
            <a:off x="8707905" y="4085201"/>
            <a:ext cx="227080" cy="204321"/>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1100" b="1"/>
              <a:t>6</a:t>
            </a:r>
            <a:endParaRPr lang="en-US" b="1"/>
          </a:p>
        </p:txBody>
      </p:sp>
      <p:sp>
        <p:nvSpPr>
          <p:cNvPr id="21" name="Arrow: Left 20">
            <a:extLst>
              <a:ext uri="{FF2B5EF4-FFF2-40B4-BE49-F238E27FC236}">
                <a16:creationId xmlns:a16="http://schemas.microsoft.com/office/drawing/2014/main" id="{CEFAB3C1-6B5B-A0DA-8508-F6FBEF8D7FBE}"/>
              </a:ext>
            </a:extLst>
          </p:cNvPr>
          <p:cNvSpPr/>
          <p:nvPr/>
        </p:nvSpPr>
        <p:spPr>
          <a:xfrm rot="10860000">
            <a:off x="8913511" y="4125361"/>
            <a:ext cx="230016" cy="124044"/>
          </a:xfrm>
          <a:prstGeom prst="lef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D458D6F2-F3D6-6B82-FD76-CC422439ED6A}"/>
              </a:ext>
            </a:extLst>
          </p:cNvPr>
          <p:cNvSpPr/>
          <p:nvPr/>
        </p:nvSpPr>
        <p:spPr>
          <a:xfrm>
            <a:off x="9042960" y="5212264"/>
            <a:ext cx="227080" cy="204321"/>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1100" b="1"/>
              <a:t>9</a:t>
            </a:r>
            <a:endParaRPr lang="en-US"/>
          </a:p>
        </p:txBody>
      </p:sp>
      <p:sp>
        <p:nvSpPr>
          <p:cNvPr id="25" name="Rectangle: Rounded Corners 24">
            <a:extLst>
              <a:ext uri="{FF2B5EF4-FFF2-40B4-BE49-F238E27FC236}">
                <a16:creationId xmlns:a16="http://schemas.microsoft.com/office/drawing/2014/main" id="{8C55F411-425C-6F4D-FDC1-A8BA89B50B4B}"/>
              </a:ext>
            </a:extLst>
          </p:cNvPr>
          <p:cNvSpPr/>
          <p:nvPr/>
        </p:nvSpPr>
        <p:spPr>
          <a:xfrm>
            <a:off x="9004860" y="4527832"/>
            <a:ext cx="227080" cy="204321"/>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1100" b="1"/>
              <a:t>7</a:t>
            </a:r>
            <a:endParaRPr lang="en-US"/>
          </a:p>
        </p:txBody>
      </p:sp>
      <p:sp>
        <p:nvSpPr>
          <p:cNvPr id="26" name="Rectangle: Rounded Corners 25">
            <a:extLst>
              <a:ext uri="{FF2B5EF4-FFF2-40B4-BE49-F238E27FC236}">
                <a16:creationId xmlns:a16="http://schemas.microsoft.com/office/drawing/2014/main" id="{7489D861-B7B3-491D-1A30-D1AF63110EAC}"/>
              </a:ext>
            </a:extLst>
          </p:cNvPr>
          <p:cNvSpPr/>
          <p:nvPr/>
        </p:nvSpPr>
        <p:spPr>
          <a:xfrm>
            <a:off x="11316260" y="4527832"/>
            <a:ext cx="227080" cy="204321"/>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1100" b="1"/>
              <a:t>8</a:t>
            </a:r>
            <a:endParaRPr lang="en-US"/>
          </a:p>
        </p:txBody>
      </p:sp>
      <p:sp>
        <p:nvSpPr>
          <p:cNvPr id="27" name="Rectangle: Rounded Corners 26">
            <a:extLst>
              <a:ext uri="{FF2B5EF4-FFF2-40B4-BE49-F238E27FC236}">
                <a16:creationId xmlns:a16="http://schemas.microsoft.com/office/drawing/2014/main" id="{7E2B5DB4-BA20-98CD-7EEA-925E97533BD7}"/>
              </a:ext>
            </a:extLst>
          </p:cNvPr>
          <p:cNvSpPr/>
          <p:nvPr/>
        </p:nvSpPr>
        <p:spPr>
          <a:xfrm>
            <a:off x="6321234" y="5861756"/>
            <a:ext cx="361553" cy="165099"/>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b="1"/>
              <a:t>10</a:t>
            </a:r>
            <a:endParaRPr lang="en-US" sz="900"/>
          </a:p>
        </p:txBody>
      </p:sp>
      <p:sp>
        <p:nvSpPr>
          <p:cNvPr id="30" name="Rectangle: Rounded Corners 29">
            <a:extLst>
              <a:ext uri="{FF2B5EF4-FFF2-40B4-BE49-F238E27FC236}">
                <a16:creationId xmlns:a16="http://schemas.microsoft.com/office/drawing/2014/main" id="{0C1422A2-37E5-47FB-82A9-35B08F1200D2}"/>
              </a:ext>
            </a:extLst>
          </p:cNvPr>
          <p:cNvSpPr/>
          <p:nvPr/>
        </p:nvSpPr>
        <p:spPr>
          <a:xfrm>
            <a:off x="7413807" y="5996974"/>
            <a:ext cx="395169" cy="20992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t>11</a:t>
            </a:r>
            <a:endParaRPr lang="en-US"/>
          </a:p>
        </p:txBody>
      </p:sp>
      <p:sp>
        <p:nvSpPr>
          <p:cNvPr id="31" name="Rectangle: Rounded Corners 30">
            <a:extLst>
              <a:ext uri="{FF2B5EF4-FFF2-40B4-BE49-F238E27FC236}">
                <a16:creationId xmlns:a16="http://schemas.microsoft.com/office/drawing/2014/main" id="{F89F0614-7432-7CFE-83D4-26FAFCB72853}"/>
              </a:ext>
            </a:extLst>
          </p:cNvPr>
          <p:cNvSpPr/>
          <p:nvPr/>
        </p:nvSpPr>
        <p:spPr>
          <a:xfrm>
            <a:off x="8371910" y="5996974"/>
            <a:ext cx="395169" cy="20992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t>12</a:t>
            </a:r>
            <a:endParaRPr lang="en-US"/>
          </a:p>
        </p:txBody>
      </p:sp>
      <p:sp>
        <p:nvSpPr>
          <p:cNvPr id="32" name="Rectangle: Rounded Corners 31">
            <a:extLst>
              <a:ext uri="{FF2B5EF4-FFF2-40B4-BE49-F238E27FC236}">
                <a16:creationId xmlns:a16="http://schemas.microsoft.com/office/drawing/2014/main" id="{A34D444E-6197-D6B6-C4E4-D095F19C077D}"/>
              </a:ext>
            </a:extLst>
          </p:cNvPr>
          <p:cNvSpPr/>
          <p:nvPr/>
        </p:nvSpPr>
        <p:spPr>
          <a:xfrm>
            <a:off x="9498100" y="5996974"/>
            <a:ext cx="395169" cy="20992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t>13</a:t>
            </a:r>
            <a:endParaRPr lang="en-US"/>
          </a:p>
        </p:txBody>
      </p:sp>
      <p:sp>
        <p:nvSpPr>
          <p:cNvPr id="33" name="Rectangle: Rounded Corners 32">
            <a:extLst>
              <a:ext uri="{FF2B5EF4-FFF2-40B4-BE49-F238E27FC236}">
                <a16:creationId xmlns:a16="http://schemas.microsoft.com/office/drawing/2014/main" id="{73607431-C33D-9D4D-ECA8-64F22A70CAB1}"/>
              </a:ext>
            </a:extLst>
          </p:cNvPr>
          <p:cNvSpPr/>
          <p:nvPr/>
        </p:nvSpPr>
        <p:spPr>
          <a:xfrm>
            <a:off x="10529041" y="5996974"/>
            <a:ext cx="395169" cy="20992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t>14</a:t>
            </a:r>
            <a:endParaRPr lang="en-US"/>
          </a:p>
        </p:txBody>
      </p:sp>
      <p:sp>
        <p:nvSpPr>
          <p:cNvPr id="34" name="TextBox 33">
            <a:extLst>
              <a:ext uri="{FF2B5EF4-FFF2-40B4-BE49-F238E27FC236}">
                <a16:creationId xmlns:a16="http://schemas.microsoft.com/office/drawing/2014/main" id="{49107359-765B-40DE-9BAF-405AEEC32F8A}"/>
              </a:ext>
            </a:extLst>
          </p:cNvPr>
          <p:cNvSpPr txBox="1"/>
          <p:nvPr/>
        </p:nvSpPr>
        <p:spPr>
          <a:xfrm>
            <a:off x="-16738" y="6519681"/>
            <a:ext cx="121919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t>For further information regarding the annual notice of assessment or filing an appeal, you may contact the </a:t>
            </a:r>
          </a:p>
          <a:p>
            <a:r>
              <a:rPr lang="en-US" sz="1000" i="1" dirty="0"/>
              <a:t>Assessor's office which is located at </a:t>
            </a:r>
            <a:r>
              <a:rPr lang="en-US" sz="1000" i="1" dirty="0">
                <a:solidFill>
                  <a:srgbClr val="000000"/>
                </a:solidFill>
                <a:latin typeface="Univers Light"/>
                <a:ea typeface="Roboto"/>
                <a:cs typeface="Roboto"/>
              </a:rPr>
              <a:t>30 N Broad St, Winder, GA 30680, </a:t>
            </a:r>
            <a:r>
              <a:rPr lang="en-US" sz="1000" i="1" dirty="0">
                <a:solidFill>
                  <a:srgbClr val="000000"/>
                </a:solidFill>
                <a:latin typeface="Univers Light"/>
                <a:ea typeface="Roboto"/>
                <a:cs typeface="Roboto"/>
                <a:hlinkClick r:id="rId3"/>
              </a:rPr>
              <a:t>kwheeler@barrowga.org</a:t>
            </a:r>
            <a:r>
              <a:rPr lang="en-US" sz="1000" i="1" dirty="0">
                <a:solidFill>
                  <a:srgbClr val="000000"/>
                </a:solidFill>
                <a:latin typeface="Univers Light"/>
                <a:ea typeface="Roboto"/>
                <a:cs typeface="Roboto"/>
              </a:rPr>
              <a:t>, or by telephone at: (770) 307 3108</a:t>
            </a:r>
            <a:endParaRPr lang="en-US" sz="1000" i="1" dirty="0">
              <a:solidFill>
                <a:srgbClr val="000000"/>
              </a:solidFill>
              <a:latin typeface="Univers Light"/>
            </a:endParaRPr>
          </a:p>
        </p:txBody>
      </p:sp>
    </p:spTree>
    <p:extLst>
      <p:ext uri="{BB962C8B-B14F-4D97-AF65-F5344CB8AC3E}">
        <p14:creationId xmlns:p14="http://schemas.microsoft.com/office/powerpoint/2010/main" val="4414239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A70B1-9200-684A-9E83-7CC5FAA43D4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F88151A-84B3-42E4-E743-8EC3AF92B6EC}"/>
              </a:ext>
            </a:extLst>
          </p:cNvPr>
          <p:cNvSpPr>
            <a:spLocks noGrp="1"/>
          </p:cNvSpPr>
          <p:nvPr>
            <p:ph type="title"/>
          </p:nvPr>
        </p:nvSpPr>
        <p:spPr>
          <a:xfrm>
            <a:off x="955554" y="200047"/>
            <a:ext cx="10280891" cy="1427585"/>
          </a:xfrm>
        </p:spPr>
        <p:txBody>
          <a:bodyPr/>
          <a:lstStyle/>
          <a:p>
            <a:r>
              <a:rPr lang="en-US" dirty="0"/>
              <a:t>Remove Tax Estimate on the Notice of Assessment</a:t>
            </a:r>
            <a:br>
              <a:rPr lang="en-US" dirty="0"/>
            </a:br>
            <a:endParaRPr lang="en-ZA" sz="2000" dirty="0"/>
          </a:p>
        </p:txBody>
      </p:sp>
      <p:sp>
        <p:nvSpPr>
          <p:cNvPr id="2" name="Slide Number Placeholder 1">
            <a:extLst>
              <a:ext uri="{FF2B5EF4-FFF2-40B4-BE49-F238E27FC236}">
                <a16:creationId xmlns:a16="http://schemas.microsoft.com/office/drawing/2014/main" id="{5ACE1BE1-474A-E992-2460-5EB0A64F5E72}"/>
              </a:ext>
            </a:extLst>
          </p:cNvPr>
          <p:cNvSpPr>
            <a:spLocks noGrp="1"/>
          </p:cNvSpPr>
          <p:nvPr>
            <p:ph type="sldNum" sz="quarter" idx="15"/>
          </p:nvPr>
        </p:nvSpPr>
        <p:spPr/>
        <p:txBody>
          <a:bodyPr/>
          <a:lstStyle/>
          <a:p>
            <a:fld id="{18D65601-5AE2-46FC-B138-694DDD2B510D}" type="slidenum">
              <a:rPr lang="en-US" smtClean="0"/>
              <a:pPr/>
              <a:t>42</a:t>
            </a:fld>
            <a:endParaRPr lang="en-US" dirty="0"/>
          </a:p>
        </p:txBody>
      </p:sp>
      <p:sp>
        <p:nvSpPr>
          <p:cNvPr id="6" name="Table Placeholder 5">
            <a:extLst>
              <a:ext uri="{FF2B5EF4-FFF2-40B4-BE49-F238E27FC236}">
                <a16:creationId xmlns:a16="http://schemas.microsoft.com/office/drawing/2014/main" id="{14732CBA-BEB1-663B-0185-02F18FC1F965}"/>
              </a:ext>
            </a:extLst>
          </p:cNvPr>
          <p:cNvSpPr>
            <a:spLocks noGrp="1"/>
          </p:cNvSpPr>
          <p:nvPr>
            <p:ph type="tbl" sz="quarter" idx="10"/>
          </p:nvPr>
        </p:nvSpPr>
        <p:spPr>
          <a:xfrm>
            <a:off x="1487475" y="1627632"/>
            <a:ext cx="9790112" cy="4416552"/>
          </a:xfrm>
        </p:spPr>
        <p:txBody>
          <a:bodyPr>
            <a:normAutofit/>
          </a:bodyPr>
          <a:lstStyle/>
          <a:p>
            <a:pPr marL="0" indent="0">
              <a:buNone/>
            </a:pPr>
            <a:r>
              <a:rPr lang="en-US" b="1" dirty="0">
                <a:solidFill>
                  <a:schemeClr val="accent2">
                    <a:lumMod val="75000"/>
                  </a:schemeClr>
                </a:solidFill>
              </a:rPr>
              <a:t>How will I know what my property tax bill will be?</a:t>
            </a:r>
          </a:p>
          <a:p>
            <a:r>
              <a:rPr lang="en-US" dirty="0"/>
              <a:t>Property tax is calculated using the “Net Taxable Value” times each millage rate adopted by the taxing authorities. </a:t>
            </a:r>
          </a:p>
          <a:p>
            <a:endParaRPr lang="en-US" dirty="0"/>
          </a:p>
          <a:p>
            <a:r>
              <a:rPr lang="en-US" dirty="0"/>
              <a:t>Generally speaking, millage rates are not adopted until August. </a:t>
            </a:r>
          </a:p>
          <a:p>
            <a:r>
              <a:rPr lang="en-US" dirty="0"/>
              <a:t>Tax bills are typically mailed in September and are due in November</a:t>
            </a:r>
            <a:r>
              <a:rPr lang="en-US" b="1" dirty="0">
                <a:solidFill>
                  <a:schemeClr val="accent2">
                    <a:lumMod val="75000"/>
                  </a:schemeClr>
                </a:solidFill>
              </a:rPr>
              <a:t>. </a:t>
            </a:r>
          </a:p>
          <a:p>
            <a:endParaRPr lang="en-US" b="1" dirty="0">
              <a:solidFill>
                <a:schemeClr val="accent2">
                  <a:lumMod val="75000"/>
                </a:schemeClr>
              </a:solidFill>
            </a:endParaRPr>
          </a:p>
        </p:txBody>
      </p:sp>
    </p:spTree>
    <p:extLst>
      <p:ext uri="{BB962C8B-B14F-4D97-AF65-F5344CB8AC3E}">
        <p14:creationId xmlns:p14="http://schemas.microsoft.com/office/powerpoint/2010/main" val="28861383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AAC60-8F92-8329-96EC-E22FBE0D4FA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B18432D-07BB-EE8A-50EF-ED7D1D015872}"/>
              </a:ext>
            </a:extLst>
          </p:cNvPr>
          <p:cNvSpPr>
            <a:spLocks noGrp="1"/>
          </p:cNvSpPr>
          <p:nvPr>
            <p:ph type="title"/>
          </p:nvPr>
        </p:nvSpPr>
        <p:spPr>
          <a:xfrm>
            <a:off x="955554" y="200047"/>
            <a:ext cx="10280891" cy="1427585"/>
          </a:xfrm>
        </p:spPr>
        <p:txBody>
          <a:bodyPr/>
          <a:lstStyle/>
          <a:p>
            <a:r>
              <a:rPr lang="en-US" dirty="0"/>
              <a:t>Estimating Property Tax</a:t>
            </a:r>
            <a:endParaRPr lang="en-ZA" sz="2000" dirty="0"/>
          </a:p>
        </p:txBody>
      </p:sp>
      <p:sp>
        <p:nvSpPr>
          <p:cNvPr id="2" name="Slide Number Placeholder 1">
            <a:extLst>
              <a:ext uri="{FF2B5EF4-FFF2-40B4-BE49-F238E27FC236}">
                <a16:creationId xmlns:a16="http://schemas.microsoft.com/office/drawing/2014/main" id="{A0BE7EC7-7101-8991-5107-1ADAAD6B6AAE}"/>
              </a:ext>
            </a:extLst>
          </p:cNvPr>
          <p:cNvSpPr>
            <a:spLocks noGrp="1"/>
          </p:cNvSpPr>
          <p:nvPr>
            <p:ph type="sldNum" sz="quarter" idx="15"/>
          </p:nvPr>
        </p:nvSpPr>
        <p:spPr/>
        <p:txBody>
          <a:bodyPr/>
          <a:lstStyle/>
          <a:p>
            <a:fld id="{18D65601-5AE2-46FC-B138-694DDD2B510D}" type="slidenum">
              <a:rPr lang="en-US" smtClean="0"/>
              <a:pPr/>
              <a:t>43</a:t>
            </a:fld>
            <a:endParaRPr lang="en-US" dirty="0"/>
          </a:p>
        </p:txBody>
      </p:sp>
      <p:sp>
        <p:nvSpPr>
          <p:cNvPr id="6" name="Table Placeholder 5">
            <a:extLst>
              <a:ext uri="{FF2B5EF4-FFF2-40B4-BE49-F238E27FC236}">
                <a16:creationId xmlns:a16="http://schemas.microsoft.com/office/drawing/2014/main" id="{2C2D93D8-B2D0-9EC5-360F-ED7F30151440}"/>
              </a:ext>
            </a:extLst>
          </p:cNvPr>
          <p:cNvSpPr>
            <a:spLocks noGrp="1"/>
          </p:cNvSpPr>
          <p:nvPr>
            <p:ph type="tbl" sz="quarter" idx="10"/>
          </p:nvPr>
        </p:nvSpPr>
        <p:spPr>
          <a:xfrm>
            <a:off x="996696" y="1344168"/>
            <a:ext cx="10280891" cy="4700016"/>
          </a:xfrm>
        </p:spPr>
        <p:txBody>
          <a:bodyPr>
            <a:normAutofit/>
          </a:bodyPr>
          <a:lstStyle/>
          <a:p>
            <a:pPr marL="0" indent="0">
              <a:buNone/>
            </a:pPr>
            <a:r>
              <a:rPr lang="en-US" b="1" dirty="0">
                <a:solidFill>
                  <a:schemeClr val="accent2">
                    <a:lumMod val="75000"/>
                  </a:schemeClr>
                </a:solidFill>
              </a:rPr>
              <a:t>Is there a way for owners to estimate their property tax?</a:t>
            </a:r>
          </a:p>
          <a:p>
            <a:pPr marL="0" indent="0">
              <a:buNone/>
            </a:pPr>
            <a:r>
              <a:rPr lang="en-US" b="1" dirty="0">
                <a:solidFill>
                  <a:schemeClr val="accent2">
                    <a:lumMod val="75000"/>
                  </a:schemeClr>
                </a:solidFill>
              </a:rPr>
              <a:t> </a:t>
            </a:r>
            <a:r>
              <a:rPr lang="en-US" sz="2200" dirty="0"/>
              <a:t>The Board of Assessor’s have an easy-to-use Tax Estimator on their website</a:t>
            </a:r>
          </a:p>
          <a:p>
            <a:endParaRPr lang="en-US" b="1" dirty="0">
              <a:solidFill>
                <a:schemeClr val="accent2">
                  <a:lumMod val="75000"/>
                </a:schemeClr>
              </a:solidFill>
            </a:endParaRPr>
          </a:p>
          <a:p>
            <a:endParaRPr lang="en-US" b="1" dirty="0">
              <a:solidFill>
                <a:schemeClr val="accent2">
                  <a:lumMod val="75000"/>
                </a:schemeClr>
              </a:solidFill>
            </a:endParaRPr>
          </a:p>
          <a:p>
            <a:endParaRPr lang="en-US" b="1" dirty="0">
              <a:solidFill>
                <a:schemeClr val="accent2">
                  <a:lumMod val="75000"/>
                </a:schemeClr>
              </a:solidFill>
            </a:endParaRPr>
          </a:p>
          <a:p>
            <a:pPr marL="0" indent="0" algn="ctr">
              <a:buNone/>
            </a:pPr>
            <a:r>
              <a:rPr lang="en-US" b="1" dirty="0"/>
              <a:t>https://qpublic.schneidercorp.com/Application.aspx?AppID=635&amp;LayerID=11218&amp;PageTypeID=2&amp;PageID=5823</a:t>
            </a:r>
          </a:p>
        </p:txBody>
      </p:sp>
    </p:spTree>
    <p:extLst>
      <p:ext uri="{BB962C8B-B14F-4D97-AF65-F5344CB8AC3E}">
        <p14:creationId xmlns:p14="http://schemas.microsoft.com/office/powerpoint/2010/main" val="14537805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28FD7-118A-6163-AA9A-4F60096753D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2A9288-8437-403F-D043-6544E2F881AA}"/>
              </a:ext>
            </a:extLst>
          </p:cNvPr>
          <p:cNvSpPr>
            <a:spLocks noGrp="1"/>
          </p:cNvSpPr>
          <p:nvPr>
            <p:ph type="title"/>
          </p:nvPr>
        </p:nvSpPr>
        <p:spPr>
          <a:xfrm>
            <a:off x="955554" y="200047"/>
            <a:ext cx="10280891" cy="1427585"/>
          </a:xfrm>
        </p:spPr>
        <p:txBody>
          <a:bodyPr/>
          <a:lstStyle/>
          <a:p>
            <a:r>
              <a:rPr lang="en-US" dirty="0"/>
              <a:t>Key Points </a:t>
            </a:r>
            <a:br>
              <a:rPr lang="en-US" dirty="0"/>
            </a:br>
            <a:r>
              <a:rPr lang="en-US" sz="2000" dirty="0"/>
              <a:t>House Bill 92</a:t>
            </a:r>
            <a:endParaRPr lang="en-ZA" sz="2000" dirty="0"/>
          </a:p>
        </p:txBody>
      </p:sp>
      <p:sp>
        <p:nvSpPr>
          <p:cNvPr id="2" name="Slide Number Placeholder 1">
            <a:extLst>
              <a:ext uri="{FF2B5EF4-FFF2-40B4-BE49-F238E27FC236}">
                <a16:creationId xmlns:a16="http://schemas.microsoft.com/office/drawing/2014/main" id="{E13463F0-F963-7B4D-579F-6931697C6F10}"/>
              </a:ext>
            </a:extLst>
          </p:cNvPr>
          <p:cNvSpPr>
            <a:spLocks noGrp="1"/>
          </p:cNvSpPr>
          <p:nvPr>
            <p:ph type="sldNum" sz="quarter" idx="15"/>
          </p:nvPr>
        </p:nvSpPr>
        <p:spPr/>
        <p:txBody>
          <a:bodyPr/>
          <a:lstStyle/>
          <a:p>
            <a:fld id="{18D65601-5AE2-46FC-B138-694DDD2B510D}" type="slidenum">
              <a:rPr lang="en-US" smtClean="0"/>
              <a:pPr/>
              <a:t>44</a:t>
            </a:fld>
            <a:endParaRPr lang="en-US" dirty="0"/>
          </a:p>
        </p:txBody>
      </p:sp>
      <p:sp>
        <p:nvSpPr>
          <p:cNvPr id="6" name="Table Placeholder 5">
            <a:extLst>
              <a:ext uri="{FF2B5EF4-FFF2-40B4-BE49-F238E27FC236}">
                <a16:creationId xmlns:a16="http://schemas.microsoft.com/office/drawing/2014/main" id="{7F7B5645-9FB7-CC1D-9D6E-7FC5012DEED5}"/>
              </a:ext>
            </a:extLst>
          </p:cNvPr>
          <p:cNvSpPr>
            <a:spLocks noGrp="1"/>
          </p:cNvSpPr>
          <p:nvPr>
            <p:ph type="tbl" sz="quarter" idx="10"/>
          </p:nvPr>
        </p:nvSpPr>
        <p:spPr>
          <a:xfrm>
            <a:off x="996697" y="1344168"/>
            <a:ext cx="6784848" cy="4700016"/>
          </a:xfrm>
        </p:spPr>
        <p:txBody>
          <a:bodyPr>
            <a:normAutofit/>
          </a:bodyPr>
          <a:lstStyle/>
          <a:p>
            <a:pPr marL="0" indent="0">
              <a:buNone/>
            </a:pPr>
            <a:r>
              <a:rPr lang="en-US" b="1" dirty="0">
                <a:solidFill>
                  <a:schemeClr val="accent2">
                    <a:lumMod val="75000"/>
                  </a:schemeClr>
                </a:solidFill>
              </a:rPr>
              <a:t>Acreage Limitations</a:t>
            </a:r>
          </a:p>
          <a:p>
            <a:pPr marL="0" indent="0">
              <a:buNone/>
            </a:pPr>
            <a:endParaRPr lang="en-US" b="1" dirty="0">
              <a:solidFill>
                <a:schemeClr val="accent2">
                  <a:lumMod val="75000"/>
                </a:schemeClr>
              </a:solidFill>
            </a:endParaRPr>
          </a:p>
          <a:p>
            <a:pPr marL="0" indent="0">
              <a:buNone/>
            </a:pPr>
            <a:r>
              <a:rPr lang="en-US" b="1" dirty="0">
                <a:solidFill>
                  <a:schemeClr val="accent2">
                    <a:lumMod val="75000"/>
                  </a:schemeClr>
                </a:solidFill>
              </a:rPr>
              <a:t> </a:t>
            </a:r>
            <a:r>
              <a:rPr lang="en-US" sz="2200" dirty="0"/>
              <a:t>Limits the HB581 floating homestead to 5.00 acres</a:t>
            </a:r>
          </a:p>
          <a:p>
            <a:endParaRPr lang="en-US" b="1" dirty="0">
              <a:solidFill>
                <a:schemeClr val="accent2">
                  <a:lumMod val="75000"/>
                </a:schemeClr>
              </a:solidFill>
            </a:endParaRPr>
          </a:p>
          <a:p>
            <a:pPr marL="0" indent="0">
              <a:buNone/>
            </a:pPr>
            <a:r>
              <a:rPr lang="en-US" dirty="0"/>
              <a:t>If property is in Conservation Use (CUVA) or Forest Land Protect Act (FLPA), only the underlying acreage associated with the primary residence is subject to the HB 581 float.</a:t>
            </a:r>
          </a:p>
        </p:txBody>
      </p:sp>
      <p:pic>
        <p:nvPicPr>
          <p:cNvPr id="5" name="Picture 4">
            <a:extLst>
              <a:ext uri="{FF2B5EF4-FFF2-40B4-BE49-F238E27FC236}">
                <a16:creationId xmlns:a16="http://schemas.microsoft.com/office/drawing/2014/main" id="{A2350C0E-41F0-0FDD-0891-44FF02545A61}"/>
              </a:ext>
            </a:extLst>
          </p:cNvPr>
          <p:cNvPicPr>
            <a:picLocks noChangeAspect="1"/>
          </p:cNvPicPr>
          <p:nvPr/>
        </p:nvPicPr>
        <p:blipFill>
          <a:blip r:embed="rId2"/>
          <a:stretch>
            <a:fillRect/>
          </a:stretch>
        </p:blipFill>
        <p:spPr>
          <a:xfrm>
            <a:off x="7781545" y="913839"/>
            <a:ext cx="3886482" cy="4498848"/>
          </a:xfrm>
          <a:prstGeom prst="rect">
            <a:avLst/>
          </a:prstGeom>
        </p:spPr>
      </p:pic>
    </p:spTree>
    <p:extLst>
      <p:ext uri="{BB962C8B-B14F-4D97-AF65-F5344CB8AC3E}">
        <p14:creationId xmlns:p14="http://schemas.microsoft.com/office/powerpoint/2010/main" val="33193469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0ABB6-00E1-2940-CF55-0B41DAC98B5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92AA51B-F177-37DA-3988-21497646EB88}"/>
              </a:ext>
            </a:extLst>
          </p:cNvPr>
          <p:cNvSpPr>
            <a:spLocks noGrp="1"/>
          </p:cNvSpPr>
          <p:nvPr>
            <p:ph type="title"/>
          </p:nvPr>
        </p:nvSpPr>
        <p:spPr>
          <a:xfrm>
            <a:off x="955554" y="200047"/>
            <a:ext cx="10280891" cy="1427585"/>
          </a:xfrm>
        </p:spPr>
        <p:txBody>
          <a:bodyPr/>
          <a:lstStyle/>
          <a:p>
            <a:r>
              <a:rPr lang="en-US" dirty="0"/>
              <a:t>Key Points </a:t>
            </a:r>
            <a:br>
              <a:rPr lang="en-US" dirty="0"/>
            </a:br>
            <a:r>
              <a:rPr lang="en-US" sz="2000" dirty="0"/>
              <a:t>House Bill 92</a:t>
            </a:r>
            <a:endParaRPr lang="en-ZA" sz="2000" dirty="0"/>
          </a:p>
        </p:txBody>
      </p:sp>
      <p:sp>
        <p:nvSpPr>
          <p:cNvPr id="2" name="Slide Number Placeholder 1">
            <a:extLst>
              <a:ext uri="{FF2B5EF4-FFF2-40B4-BE49-F238E27FC236}">
                <a16:creationId xmlns:a16="http://schemas.microsoft.com/office/drawing/2014/main" id="{3C92E038-972F-5E77-FC21-D14B844F28F5}"/>
              </a:ext>
            </a:extLst>
          </p:cNvPr>
          <p:cNvSpPr>
            <a:spLocks noGrp="1"/>
          </p:cNvSpPr>
          <p:nvPr>
            <p:ph type="sldNum" sz="quarter" idx="15"/>
          </p:nvPr>
        </p:nvSpPr>
        <p:spPr/>
        <p:txBody>
          <a:bodyPr/>
          <a:lstStyle/>
          <a:p>
            <a:fld id="{18D65601-5AE2-46FC-B138-694DDD2B510D}" type="slidenum">
              <a:rPr lang="en-US" smtClean="0"/>
              <a:pPr/>
              <a:t>45</a:t>
            </a:fld>
            <a:endParaRPr lang="en-US" dirty="0"/>
          </a:p>
        </p:txBody>
      </p:sp>
      <p:sp>
        <p:nvSpPr>
          <p:cNvPr id="6" name="Table Placeholder 5">
            <a:extLst>
              <a:ext uri="{FF2B5EF4-FFF2-40B4-BE49-F238E27FC236}">
                <a16:creationId xmlns:a16="http://schemas.microsoft.com/office/drawing/2014/main" id="{33B4E934-532C-26C3-8768-8E5335D5965E}"/>
              </a:ext>
            </a:extLst>
          </p:cNvPr>
          <p:cNvSpPr>
            <a:spLocks noGrp="1"/>
          </p:cNvSpPr>
          <p:nvPr>
            <p:ph type="tbl" sz="quarter" idx="10"/>
          </p:nvPr>
        </p:nvSpPr>
        <p:spPr>
          <a:xfrm>
            <a:off x="996697" y="1344168"/>
            <a:ext cx="6784848" cy="4700016"/>
          </a:xfrm>
        </p:spPr>
        <p:txBody>
          <a:bodyPr>
            <a:normAutofit/>
          </a:bodyPr>
          <a:lstStyle/>
          <a:p>
            <a:pPr marL="0" indent="0">
              <a:buNone/>
            </a:pPr>
            <a:r>
              <a:rPr lang="en-US" b="1" dirty="0">
                <a:solidFill>
                  <a:schemeClr val="accent2">
                    <a:lumMod val="75000"/>
                  </a:schemeClr>
                </a:solidFill>
              </a:rPr>
              <a:t>Surviving Spouse and the “Floating Homestead Exemption”</a:t>
            </a:r>
          </a:p>
          <a:p>
            <a:pPr marL="0" indent="0">
              <a:buNone/>
            </a:pPr>
            <a:endParaRPr lang="en-US" b="1" dirty="0">
              <a:solidFill>
                <a:schemeClr val="accent2">
                  <a:lumMod val="75000"/>
                </a:schemeClr>
              </a:solidFill>
            </a:endParaRPr>
          </a:p>
          <a:p>
            <a:pPr marL="0" indent="0">
              <a:buNone/>
            </a:pPr>
            <a:r>
              <a:rPr lang="en-US" b="1" dirty="0">
                <a:solidFill>
                  <a:schemeClr val="accent2">
                    <a:lumMod val="75000"/>
                  </a:schemeClr>
                </a:solidFill>
              </a:rPr>
              <a:t> </a:t>
            </a:r>
            <a:r>
              <a:rPr lang="en-US" sz="2200" dirty="0"/>
              <a:t>Surviving spouse is eligible to continue the “floating homestead exemption “base year” or “adjusted base year” values without having to reapply for homestead exemption. </a:t>
            </a:r>
            <a:endParaRPr lang="en-US" dirty="0"/>
          </a:p>
        </p:txBody>
      </p:sp>
      <p:pic>
        <p:nvPicPr>
          <p:cNvPr id="11268" name="Picture 4" descr="QSS Tax Filing Status | Qualifying ...">
            <a:extLst>
              <a:ext uri="{FF2B5EF4-FFF2-40B4-BE49-F238E27FC236}">
                <a16:creationId xmlns:a16="http://schemas.microsoft.com/office/drawing/2014/main" id="{E5AEA83E-B2BC-C56B-1128-7DDBD8846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9171" y="3316415"/>
            <a:ext cx="4750693" cy="3161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5750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D760D-1578-E68A-0A52-125112792B0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41736C6-8908-A6F6-C679-B8D14B57DB78}"/>
              </a:ext>
            </a:extLst>
          </p:cNvPr>
          <p:cNvSpPr>
            <a:spLocks noGrp="1"/>
          </p:cNvSpPr>
          <p:nvPr>
            <p:ph type="title"/>
          </p:nvPr>
        </p:nvSpPr>
        <p:spPr>
          <a:xfrm>
            <a:off x="955554" y="200047"/>
            <a:ext cx="10280891" cy="1427585"/>
          </a:xfrm>
        </p:spPr>
        <p:txBody>
          <a:bodyPr/>
          <a:lstStyle/>
          <a:p>
            <a:r>
              <a:rPr lang="en-US" dirty="0"/>
              <a:t>Key Points </a:t>
            </a:r>
            <a:br>
              <a:rPr lang="en-US" dirty="0"/>
            </a:br>
            <a:r>
              <a:rPr lang="en-US" sz="2000" dirty="0"/>
              <a:t>House Bill 92</a:t>
            </a:r>
            <a:endParaRPr lang="en-ZA" sz="2000" dirty="0"/>
          </a:p>
        </p:txBody>
      </p:sp>
      <p:sp>
        <p:nvSpPr>
          <p:cNvPr id="2" name="Slide Number Placeholder 1">
            <a:extLst>
              <a:ext uri="{FF2B5EF4-FFF2-40B4-BE49-F238E27FC236}">
                <a16:creationId xmlns:a16="http://schemas.microsoft.com/office/drawing/2014/main" id="{5BE7E5B4-D54C-E080-2AC4-DD0D757ADF61}"/>
              </a:ext>
            </a:extLst>
          </p:cNvPr>
          <p:cNvSpPr>
            <a:spLocks noGrp="1"/>
          </p:cNvSpPr>
          <p:nvPr>
            <p:ph type="sldNum" sz="quarter" idx="15"/>
          </p:nvPr>
        </p:nvSpPr>
        <p:spPr/>
        <p:txBody>
          <a:bodyPr/>
          <a:lstStyle/>
          <a:p>
            <a:fld id="{18D65601-5AE2-46FC-B138-694DDD2B510D}" type="slidenum">
              <a:rPr lang="en-US" smtClean="0"/>
              <a:pPr/>
              <a:t>46</a:t>
            </a:fld>
            <a:endParaRPr lang="en-US" dirty="0"/>
          </a:p>
        </p:txBody>
      </p:sp>
      <p:sp>
        <p:nvSpPr>
          <p:cNvPr id="6" name="Table Placeholder 5">
            <a:extLst>
              <a:ext uri="{FF2B5EF4-FFF2-40B4-BE49-F238E27FC236}">
                <a16:creationId xmlns:a16="http://schemas.microsoft.com/office/drawing/2014/main" id="{CD53B1ED-8CC6-AC60-1C1A-67732091A943}"/>
              </a:ext>
            </a:extLst>
          </p:cNvPr>
          <p:cNvSpPr>
            <a:spLocks noGrp="1"/>
          </p:cNvSpPr>
          <p:nvPr>
            <p:ph type="tbl" sz="quarter" idx="10"/>
          </p:nvPr>
        </p:nvSpPr>
        <p:spPr>
          <a:xfrm>
            <a:off x="996696" y="1344168"/>
            <a:ext cx="8714231" cy="4700016"/>
          </a:xfrm>
        </p:spPr>
        <p:txBody>
          <a:bodyPr>
            <a:normAutofit lnSpcReduction="10000"/>
          </a:bodyPr>
          <a:lstStyle/>
          <a:p>
            <a:pPr marL="0" indent="0">
              <a:buNone/>
            </a:pPr>
            <a:r>
              <a:rPr lang="en-US" b="1" dirty="0">
                <a:solidFill>
                  <a:schemeClr val="accent2">
                    <a:lumMod val="75000"/>
                  </a:schemeClr>
                </a:solidFill>
              </a:rPr>
              <a:t>HB 581 opt- out</a:t>
            </a:r>
          </a:p>
          <a:p>
            <a:pPr marL="0" indent="0">
              <a:buNone/>
            </a:pPr>
            <a:endParaRPr lang="en-US" b="1" dirty="0">
              <a:solidFill>
                <a:schemeClr val="accent2">
                  <a:lumMod val="75000"/>
                </a:schemeClr>
              </a:solidFill>
            </a:endParaRPr>
          </a:p>
          <a:p>
            <a:r>
              <a:rPr lang="en-US" dirty="0"/>
              <a:t>Governing authority will have until March 1, 2025, to opt out</a:t>
            </a:r>
          </a:p>
          <a:p>
            <a:r>
              <a:rPr lang="en-US" dirty="0"/>
              <a:t>Governing authorities who have opted out shall hold three public hearings, pass a resolution and submit the resolution to the Secretary of State by March 1,2027 to remain opted out of the HB 581 floating homestead. </a:t>
            </a:r>
          </a:p>
          <a:p>
            <a:r>
              <a:rPr lang="en-US" dirty="0"/>
              <a:t>For 2025, if the governing authority has previously opted-out, they will have until April 30, 2025, to opt back in by filing a resolution with the Secretary of State. </a:t>
            </a:r>
          </a:p>
          <a:p>
            <a:r>
              <a:rPr lang="en-US" dirty="0"/>
              <a:t>For 2026-2029, if the governing authority has previously opted-out, they will have until March 1, 2029, of such year to opt back in by filing a resolution with the Secretary of State. </a:t>
            </a:r>
          </a:p>
          <a:p>
            <a:endParaRPr lang="en-US" dirty="0"/>
          </a:p>
        </p:txBody>
      </p:sp>
    </p:spTree>
    <p:extLst>
      <p:ext uri="{BB962C8B-B14F-4D97-AF65-F5344CB8AC3E}">
        <p14:creationId xmlns:p14="http://schemas.microsoft.com/office/powerpoint/2010/main" val="30692607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8794C-F2C6-C3EB-EA75-601863EF62E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B5DF17-FE60-D962-C716-0A2CB1E3530C}"/>
              </a:ext>
            </a:extLst>
          </p:cNvPr>
          <p:cNvSpPr>
            <a:spLocks noGrp="1"/>
          </p:cNvSpPr>
          <p:nvPr>
            <p:ph type="title"/>
          </p:nvPr>
        </p:nvSpPr>
        <p:spPr>
          <a:xfrm>
            <a:off x="955554" y="200047"/>
            <a:ext cx="10280891" cy="1427585"/>
          </a:xfrm>
        </p:spPr>
        <p:txBody>
          <a:bodyPr/>
          <a:lstStyle/>
          <a:p>
            <a:r>
              <a:rPr lang="en-US" dirty="0"/>
              <a:t>Key Points </a:t>
            </a:r>
            <a:br>
              <a:rPr lang="en-US" dirty="0"/>
            </a:br>
            <a:r>
              <a:rPr lang="en-US" sz="2000" dirty="0"/>
              <a:t>House Bill 92</a:t>
            </a:r>
            <a:endParaRPr lang="en-ZA" sz="2000" dirty="0"/>
          </a:p>
        </p:txBody>
      </p:sp>
      <p:sp>
        <p:nvSpPr>
          <p:cNvPr id="2" name="Slide Number Placeholder 1">
            <a:extLst>
              <a:ext uri="{FF2B5EF4-FFF2-40B4-BE49-F238E27FC236}">
                <a16:creationId xmlns:a16="http://schemas.microsoft.com/office/drawing/2014/main" id="{CD8BC752-8F63-63EB-DC91-9F6B24C7DC7E}"/>
              </a:ext>
            </a:extLst>
          </p:cNvPr>
          <p:cNvSpPr>
            <a:spLocks noGrp="1"/>
          </p:cNvSpPr>
          <p:nvPr>
            <p:ph type="sldNum" sz="quarter" idx="15"/>
          </p:nvPr>
        </p:nvSpPr>
        <p:spPr/>
        <p:txBody>
          <a:bodyPr/>
          <a:lstStyle/>
          <a:p>
            <a:fld id="{18D65601-5AE2-46FC-B138-694DDD2B510D}" type="slidenum">
              <a:rPr lang="en-US" smtClean="0"/>
              <a:pPr/>
              <a:t>47</a:t>
            </a:fld>
            <a:endParaRPr lang="en-US" dirty="0"/>
          </a:p>
        </p:txBody>
      </p:sp>
      <p:sp>
        <p:nvSpPr>
          <p:cNvPr id="6" name="Table Placeholder 5">
            <a:extLst>
              <a:ext uri="{FF2B5EF4-FFF2-40B4-BE49-F238E27FC236}">
                <a16:creationId xmlns:a16="http://schemas.microsoft.com/office/drawing/2014/main" id="{B63897F9-8E21-3F18-4B7D-E3409A4610DC}"/>
              </a:ext>
            </a:extLst>
          </p:cNvPr>
          <p:cNvSpPr>
            <a:spLocks noGrp="1"/>
          </p:cNvSpPr>
          <p:nvPr>
            <p:ph type="tbl" sz="quarter" idx="10"/>
          </p:nvPr>
        </p:nvSpPr>
        <p:spPr>
          <a:xfrm>
            <a:off x="996696" y="1344168"/>
            <a:ext cx="8714231" cy="4700016"/>
          </a:xfrm>
        </p:spPr>
        <p:txBody>
          <a:bodyPr>
            <a:normAutofit fontScale="70000" lnSpcReduction="20000"/>
          </a:bodyPr>
          <a:lstStyle/>
          <a:p>
            <a:pPr marL="0" indent="0">
              <a:buNone/>
            </a:pPr>
            <a:r>
              <a:rPr lang="en-US" b="1" dirty="0">
                <a:solidFill>
                  <a:schemeClr val="accent2">
                    <a:lumMod val="75000"/>
                  </a:schemeClr>
                </a:solidFill>
              </a:rPr>
              <a:t>Homestead Application Extension</a:t>
            </a:r>
          </a:p>
          <a:p>
            <a:pPr marL="0" indent="0">
              <a:buNone/>
            </a:pPr>
            <a:endParaRPr lang="en-US" b="1" dirty="0">
              <a:solidFill>
                <a:schemeClr val="accent2">
                  <a:lumMod val="75000"/>
                </a:schemeClr>
              </a:solidFill>
            </a:endParaRPr>
          </a:p>
          <a:p>
            <a:r>
              <a:rPr lang="en-US" dirty="0"/>
              <a:t>Homestead application can be approved during the 45-day appeal period. </a:t>
            </a:r>
          </a:p>
          <a:p>
            <a:endParaRPr lang="en-US" dirty="0"/>
          </a:p>
          <a:p>
            <a:pPr marL="0" indent="0">
              <a:buNone/>
            </a:pPr>
            <a:r>
              <a:rPr lang="en-US" u="sng" dirty="0"/>
              <a:t>“An applicant seeking a homestead exemption as provided in Code Section 48-5-</a:t>
            </a:r>
          </a:p>
          <a:p>
            <a:pPr marL="0" indent="0">
              <a:buNone/>
            </a:pPr>
            <a:r>
              <a:rPr lang="en-US" u="sng" dirty="0"/>
              <a:t>44 and qualifying under the provisions of Code Section 48-5-40 shall file a written</a:t>
            </a:r>
          </a:p>
          <a:p>
            <a:pPr marL="0" indent="0">
              <a:buNone/>
            </a:pPr>
            <a:r>
              <a:rPr lang="en-US" u="sng" dirty="0"/>
              <a:t>application and schedule with the tax receiver or tax commissioner charged with</a:t>
            </a:r>
          </a:p>
          <a:p>
            <a:pPr marL="0" indent="0">
              <a:buNone/>
            </a:pPr>
            <a:r>
              <a:rPr lang="en-US" u="sng" dirty="0"/>
              <a:t>the duty of receiving returns of property for taxation at any time during the</a:t>
            </a:r>
          </a:p>
          <a:p>
            <a:pPr marL="0" indent="0">
              <a:buNone/>
            </a:pPr>
            <a:r>
              <a:rPr lang="en-US" u="sng" dirty="0"/>
              <a:t>calendar year subsequent to the property becoming the primary residence of the</a:t>
            </a:r>
          </a:p>
          <a:p>
            <a:pPr marL="0" indent="0">
              <a:buNone/>
            </a:pPr>
            <a:r>
              <a:rPr lang="en-US" u="sng" dirty="0"/>
              <a:t>applicant up to and including the date for the closing of the books for the return</a:t>
            </a:r>
          </a:p>
          <a:p>
            <a:pPr marL="0" indent="0">
              <a:buNone/>
            </a:pPr>
            <a:r>
              <a:rPr lang="en-US" u="sng" dirty="0"/>
              <a:t>of taxes for the calendar year, except that, in the case of a property which is</a:t>
            </a:r>
          </a:p>
          <a:p>
            <a:pPr marL="0" indent="0">
              <a:buNone/>
            </a:pPr>
            <a:r>
              <a:rPr lang="en-US" u="sng" dirty="0"/>
              <a:t>subject to a reassessment by the board of tax assessors, such application and</a:t>
            </a:r>
          </a:p>
          <a:p>
            <a:pPr marL="0" indent="0">
              <a:buNone/>
            </a:pPr>
            <a:r>
              <a:rPr lang="en-US" u="sng" dirty="0"/>
              <a:t>schedule may be filed in conjunction with or in lieu of an appeal of the</a:t>
            </a:r>
          </a:p>
          <a:p>
            <a:pPr marL="0" indent="0">
              <a:buNone/>
            </a:pPr>
            <a:r>
              <a:rPr lang="en-US" u="sng" dirty="0"/>
              <a:t>reassessment.” </a:t>
            </a:r>
          </a:p>
        </p:txBody>
      </p:sp>
    </p:spTree>
    <p:extLst>
      <p:ext uri="{BB962C8B-B14F-4D97-AF65-F5344CB8AC3E}">
        <p14:creationId xmlns:p14="http://schemas.microsoft.com/office/powerpoint/2010/main" val="4799448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95AF0-7C2F-839A-7547-C72592598DA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BE35DEA-9FB5-23FD-280D-84B9D4F44D99}"/>
              </a:ext>
            </a:extLst>
          </p:cNvPr>
          <p:cNvSpPr>
            <a:spLocks noGrp="1"/>
          </p:cNvSpPr>
          <p:nvPr>
            <p:ph type="title"/>
          </p:nvPr>
        </p:nvSpPr>
        <p:spPr>
          <a:xfrm>
            <a:off x="955554" y="200047"/>
            <a:ext cx="10280891" cy="1427585"/>
          </a:xfrm>
        </p:spPr>
        <p:txBody>
          <a:bodyPr/>
          <a:lstStyle/>
          <a:p>
            <a:r>
              <a:rPr lang="en-US" dirty="0"/>
              <a:t>Key Points </a:t>
            </a:r>
            <a:br>
              <a:rPr lang="en-US" dirty="0"/>
            </a:br>
            <a:r>
              <a:rPr lang="en-US" sz="2000" dirty="0"/>
              <a:t>House Bill 92</a:t>
            </a:r>
            <a:endParaRPr lang="en-ZA" sz="2000" dirty="0"/>
          </a:p>
        </p:txBody>
      </p:sp>
      <p:sp>
        <p:nvSpPr>
          <p:cNvPr id="2" name="Slide Number Placeholder 1">
            <a:extLst>
              <a:ext uri="{FF2B5EF4-FFF2-40B4-BE49-F238E27FC236}">
                <a16:creationId xmlns:a16="http://schemas.microsoft.com/office/drawing/2014/main" id="{FF2AEDA6-1B9B-12B1-3A3B-6C47C4297E16}"/>
              </a:ext>
            </a:extLst>
          </p:cNvPr>
          <p:cNvSpPr>
            <a:spLocks noGrp="1"/>
          </p:cNvSpPr>
          <p:nvPr>
            <p:ph type="sldNum" sz="quarter" idx="15"/>
          </p:nvPr>
        </p:nvSpPr>
        <p:spPr/>
        <p:txBody>
          <a:bodyPr/>
          <a:lstStyle/>
          <a:p>
            <a:fld id="{18D65601-5AE2-46FC-B138-694DDD2B510D}" type="slidenum">
              <a:rPr lang="en-US" smtClean="0"/>
              <a:pPr/>
              <a:t>48</a:t>
            </a:fld>
            <a:endParaRPr lang="en-US" dirty="0"/>
          </a:p>
        </p:txBody>
      </p:sp>
      <p:sp>
        <p:nvSpPr>
          <p:cNvPr id="6" name="Table Placeholder 5">
            <a:extLst>
              <a:ext uri="{FF2B5EF4-FFF2-40B4-BE49-F238E27FC236}">
                <a16:creationId xmlns:a16="http://schemas.microsoft.com/office/drawing/2014/main" id="{FCBF5389-CB76-3052-DC48-5CB6F0528E9D}"/>
              </a:ext>
            </a:extLst>
          </p:cNvPr>
          <p:cNvSpPr>
            <a:spLocks noGrp="1"/>
          </p:cNvSpPr>
          <p:nvPr>
            <p:ph type="tbl" sz="quarter" idx="10"/>
          </p:nvPr>
        </p:nvSpPr>
        <p:spPr>
          <a:xfrm>
            <a:off x="996696" y="1344168"/>
            <a:ext cx="8714231" cy="4700016"/>
          </a:xfrm>
        </p:spPr>
        <p:txBody>
          <a:bodyPr>
            <a:normAutofit fontScale="92500" lnSpcReduction="10000"/>
          </a:bodyPr>
          <a:lstStyle/>
          <a:p>
            <a:pPr marL="0" indent="0">
              <a:buNone/>
            </a:pPr>
            <a:r>
              <a:rPr lang="en-US" b="1" dirty="0">
                <a:solidFill>
                  <a:schemeClr val="accent2">
                    <a:lumMod val="75000"/>
                  </a:schemeClr>
                </a:solidFill>
              </a:rPr>
              <a:t>Notice of Assessment Change </a:t>
            </a:r>
          </a:p>
          <a:p>
            <a:pPr marL="0" indent="0">
              <a:buNone/>
            </a:pPr>
            <a:endParaRPr lang="en-US" b="1" dirty="0">
              <a:solidFill>
                <a:schemeClr val="accent2">
                  <a:lumMod val="75000"/>
                </a:schemeClr>
              </a:solidFill>
            </a:endParaRPr>
          </a:p>
          <a:p>
            <a:r>
              <a:rPr lang="en-US" dirty="0"/>
              <a:t>If a levying authority does not provide the estimated rollback rate to the Board of Assessors and the tax commissioner, their previous years millage and estimated tax for the current year goes on the NOA.</a:t>
            </a:r>
          </a:p>
          <a:p>
            <a:pPr marL="0" indent="0">
              <a:buNone/>
            </a:pPr>
            <a:endParaRPr lang="en-US" dirty="0"/>
          </a:p>
          <a:p>
            <a:pPr marL="0" indent="0">
              <a:buNone/>
            </a:pPr>
            <a:r>
              <a:rPr lang="en-US" u="sng" dirty="0"/>
              <a:t>“(ii) For each levying or recommending authority that did not certify its estimated roll-back rate to the county board of tax assessors and county tax commissioner by the date specified in Code Section 48-5-306.2, the millage rate that was actually levied by or on behalf of such authority for the previous tax year, and an estimate of the amount of ad valorem taxes due for the assessed property based on such millage rate and the amount of the current assessment."</a:t>
            </a:r>
          </a:p>
        </p:txBody>
      </p:sp>
    </p:spTree>
    <p:extLst>
      <p:ext uri="{BB962C8B-B14F-4D97-AF65-F5344CB8AC3E}">
        <p14:creationId xmlns:p14="http://schemas.microsoft.com/office/powerpoint/2010/main" val="5449112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7DA4F-273E-63DC-0E1C-FD92CD47029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6884B-E9A7-B967-E309-E8E69C8381E9}"/>
              </a:ext>
            </a:extLst>
          </p:cNvPr>
          <p:cNvSpPr>
            <a:spLocks noGrp="1"/>
          </p:cNvSpPr>
          <p:nvPr>
            <p:ph type="title"/>
          </p:nvPr>
        </p:nvSpPr>
        <p:spPr>
          <a:xfrm>
            <a:off x="955554" y="200047"/>
            <a:ext cx="10280891" cy="1427585"/>
          </a:xfrm>
        </p:spPr>
        <p:txBody>
          <a:bodyPr/>
          <a:lstStyle/>
          <a:p>
            <a:r>
              <a:rPr lang="en-US" dirty="0"/>
              <a:t>Key Points </a:t>
            </a:r>
            <a:br>
              <a:rPr lang="en-US" dirty="0"/>
            </a:br>
            <a:r>
              <a:rPr lang="en-US" sz="2000" dirty="0"/>
              <a:t>House Bill 92</a:t>
            </a:r>
            <a:endParaRPr lang="en-ZA" sz="2000" dirty="0"/>
          </a:p>
        </p:txBody>
      </p:sp>
      <p:sp>
        <p:nvSpPr>
          <p:cNvPr id="2" name="Slide Number Placeholder 1">
            <a:extLst>
              <a:ext uri="{FF2B5EF4-FFF2-40B4-BE49-F238E27FC236}">
                <a16:creationId xmlns:a16="http://schemas.microsoft.com/office/drawing/2014/main" id="{368A58D8-236D-5B4A-03C6-212E835852BC}"/>
              </a:ext>
            </a:extLst>
          </p:cNvPr>
          <p:cNvSpPr>
            <a:spLocks noGrp="1"/>
          </p:cNvSpPr>
          <p:nvPr>
            <p:ph type="sldNum" sz="quarter" idx="15"/>
          </p:nvPr>
        </p:nvSpPr>
        <p:spPr/>
        <p:txBody>
          <a:bodyPr/>
          <a:lstStyle/>
          <a:p>
            <a:fld id="{18D65601-5AE2-46FC-B138-694DDD2B510D}" type="slidenum">
              <a:rPr lang="en-US" smtClean="0"/>
              <a:pPr/>
              <a:t>49</a:t>
            </a:fld>
            <a:endParaRPr lang="en-US" dirty="0"/>
          </a:p>
        </p:txBody>
      </p:sp>
      <p:sp>
        <p:nvSpPr>
          <p:cNvPr id="6" name="Table Placeholder 5">
            <a:extLst>
              <a:ext uri="{FF2B5EF4-FFF2-40B4-BE49-F238E27FC236}">
                <a16:creationId xmlns:a16="http://schemas.microsoft.com/office/drawing/2014/main" id="{35B8F67B-3712-7F7E-EA88-1BEF9B1B38E5}"/>
              </a:ext>
            </a:extLst>
          </p:cNvPr>
          <p:cNvSpPr>
            <a:spLocks noGrp="1"/>
          </p:cNvSpPr>
          <p:nvPr>
            <p:ph type="tbl" sz="quarter" idx="10"/>
          </p:nvPr>
        </p:nvSpPr>
        <p:spPr>
          <a:xfrm>
            <a:off x="996696" y="1344168"/>
            <a:ext cx="8714231" cy="4818888"/>
          </a:xfrm>
        </p:spPr>
        <p:txBody>
          <a:bodyPr>
            <a:normAutofit/>
          </a:bodyPr>
          <a:lstStyle/>
          <a:p>
            <a:pPr marL="0" indent="0">
              <a:buNone/>
            </a:pPr>
            <a:r>
              <a:rPr lang="en-US" b="1" dirty="0">
                <a:solidFill>
                  <a:schemeClr val="accent2">
                    <a:lumMod val="75000"/>
                  </a:schemeClr>
                </a:solidFill>
              </a:rPr>
              <a:t>Estimated rollback timeline</a:t>
            </a:r>
          </a:p>
          <a:p>
            <a:pPr marL="0" indent="0">
              <a:buNone/>
            </a:pPr>
            <a:endParaRPr lang="en-US" b="1" dirty="0">
              <a:solidFill>
                <a:schemeClr val="accent2">
                  <a:lumMod val="75000"/>
                </a:schemeClr>
              </a:solidFill>
            </a:endParaRPr>
          </a:p>
          <a:p>
            <a:r>
              <a:rPr lang="en-US" dirty="0"/>
              <a:t>Each levying shall certify the estimated rollback rate to the county Board of Tax Assessors and county tax commissioner no less than 15 days prior to the postmark of the annual NOA</a:t>
            </a:r>
          </a:p>
          <a:p>
            <a:pPr marL="0" indent="0">
              <a:buNone/>
            </a:pPr>
            <a:endParaRPr lang="en-US" dirty="0"/>
          </a:p>
          <a:p>
            <a:pPr marL="0" indent="0">
              <a:buNone/>
            </a:pPr>
            <a:r>
              <a:rPr lang="en-US" u="sng" dirty="0"/>
              <a:t>“Each levying and recommending authority shall annually calculate its estimated roll-back rate for the current year and shall certify such rate to the county board of tax assessors and county tax commissioner no less than 15 days prior to the postmark of the annual notice of assessment."</a:t>
            </a:r>
          </a:p>
        </p:txBody>
      </p:sp>
    </p:spTree>
    <p:extLst>
      <p:ext uri="{BB962C8B-B14F-4D97-AF65-F5344CB8AC3E}">
        <p14:creationId xmlns:p14="http://schemas.microsoft.com/office/powerpoint/2010/main" val="2227700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BC60-AA38-5DEF-3160-0CAA68F3D28C}"/>
              </a:ext>
            </a:extLst>
          </p:cNvPr>
          <p:cNvSpPr>
            <a:spLocks noGrp="1"/>
          </p:cNvSpPr>
          <p:nvPr>
            <p:ph type="title"/>
          </p:nvPr>
        </p:nvSpPr>
        <p:spPr>
          <a:xfrm>
            <a:off x="1468815" y="128017"/>
            <a:ext cx="9150675" cy="1062490"/>
          </a:xfrm>
        </p:spPr>
        <p:txBody>
          <a:bodyPr/>
          <a:lstStyle/>
          <a:p>
            <a:r>
              <a:rPr lang="en-US" dirty="0"/>
              <a:t>Origins</a:t>
            </a:r>
            <a:endParaRPr lang="en-ZA" dirty="0"/>
          </a:p>
        </p:txBody>
      </p:sp>
      <p:sp>
        <p:nvSpPr>
          <p:cNvPr id="3" name="Content Placeholder 2">
            <a:extLst>
              <a:ext uri="{FF2B5EF4-FFF2-40B4-BE49-F238E27FC236}">
                <a16:creationId xmlns:a16="http://schemas.microsoft.com/office/drawing/2014/main" id="{1EBEE570-1B5E-FFD1-485D-D77E4E6FE7C0}"/>
              </a:ext>
            </a:extLst>
          </p:cNvPr>
          <p:cNvSpPr>
            <a:spLocks noGrp="1"/>
          </p:cNvSpPr>
          <p:nvPr>
            <p:ph sz="quarter" idx="12"/>
          </p:nvPr>
        </p:nvSpPr>
        <p:spPr>
          <a:xfrm>
            <a:off x="1381119" y="1369268"/>
            <a:ext cx="8552264" cy="4119463"/>
          </a:xfrm>
        </p:spPr>
        <p:txBody>
          <a:bodyPr>
            <a:normAutofit fontScale="92500"/>
          </a:bodyPr>
          <a:lstStyle/>
          <a:p>
            <a:pPr>
              <a:lnSpc>
                <a:spcPct val="150000"/>
              </a:lnSpc>
            </a:pPr>
            <a:r>
              <a:rPr lang="en-US" sz="2400" b="1" dirty="0"/>
              <a:t>The floating homestead exemption proposal, introduces in the Senate by the General Assembly, aims to provide stability for homeowners facing significant property value increases. If local Governments do not opt out, the bill ensures that taxable values for homeowners will not rise more than the inflation rate set by the State Revenue Commissioner, helping to prevent large increases and aiding in budgeting. </a:t>
            </a:r>
          </a:p>
          <a:p>
            <a:endParaRPr lang="en-US" dirty="0"/>
          </a:p>
        </p:txBody>
      </p:sp>
      <p:sp>
        <p:nvSpPr>
          <p:cNvPr id="4" name="Slide Number Placeholder 3">
            <a:extLst>
              <a:ext uri="{FF2B5EF4-FFF2-40B4-BE49-F238E27FC236}">
                <a16:creationId xmlns:a16="http://schemas.microsoft.com/office/drawing/2014/main" id="{527C964F-E2D5-D8E7-C513-C47A7E409DF3}"/>
              </a:ext>
            </a:extLst>
          </p:cNvPr>
          <p:cNvSpPr>
            <a:spLocks noGrp="1"/>
          </p:cNvSpPr>
          <p:nvPr>
            <p:ph type="sldNum" sz="quarter" idx="15"/>
          </p:nvPr>
        </p:nvSpPr>
        <p:spPr/>
        <p:txBody>
          <a:bodyPr/>
          <a:lstStyle/>
          <a:p>
            <a:fld id="{18D65601-5AE2-46FC-B138-694DDD2B510D}" type="slidenum">
              <a:rPr lang="en-US" smtClean="0"/>
              <a:pPr/>
              <a:t>5</a:t>
            </a:fld>
            <a:endParaRPr lang="en-US" dirty="0"/>
          </a:p>
        </p:txBody>
      </p:sp>
      <p:sp>
        <p:nvSpPr>
          <p:cNvPr id="5" name="TextBox 4">
            <a:extLst>
              <a:ext uri="{FF2B5EF4-FFF2-40B4-BE49-F238E27FC236}">
                <a16:creationId xmlns:a16="http://schemas.microsoft.com/office/drawing/2014/main" id="{24538837-EE96-CE0D-447A-E750682841BB}"/>
              </a:ext>
            </a:extLst>
          </p:cNvPr>
          <p:cNvSpPr txBox="1"/>
          <p:nvPr/>
        </p:nvSpPr>
        <p:spPr>
          <a:xfrm>
            <a:off x="1450153" y="821175"/>
            <a:ext cx="1672253" cy="369332"/>
          </a:xfrm>
          <a:prstGeom prst="rect">
            <a:avLst/>
          </a:prstGeom>
          <a:noFill/>
        </p:spPr>
        <p:txBody>
          <a:bodyPr wrap="none" rtlCol="0">
            <a:spAutoFit/>
          </a:bodyPr>
          <a:lstStyle/>
          <a:p>
            <a:r>
              <a:rPr lang="en-US" dirty="0"/>
              <a:t>House Bill 581</a:t>
            </a:r>
          </a:p>
        </p:txBody>
      </p:sp>
    </p:spTree>
    <p:extLst>
      <p:ext uri="{BB962C8B-B14F-4D97-AF65-F5344CB8AC3E}">
        <p14:creationId xmlns:p14="http://schemas.microsoft.com/office/powerpoint/2010/main" val="29061523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AE4CE-1524-E326-5CC5-AD6862C8E3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22DB865-C928-E7BE-7862-561DE90F2165}"/>
              </a:ext>
            </a:extLst>
          </p:cNvPr>
          <p:cNvSpPr>
            <a:spLocks noGrp="1"/>
          </p:cNvSpPr>
          <p:nvPr>
            <p:ph type="title"/>
          </p:nvPr>
        </p:nvSpPr>
        <p:spPr>
          <a:xfrm>
            <a:off x="955554" y="200047"/>
            <a:ext cx="10280891" cy="1427585"/>
          </a:xfrm>
        </p:spPr>
        <p:txBody>
          <a:bodyPr/>
          <a:lstStyle/>
          <a:p>
            <a:r>
              <a:rPr lang="en-US" dirty="0"/>
              <a:t>HB 581 and HB 92 Summarized</a:t>
            </a:r>
            <a:br>
              <a:rPr lang="en-US" dirty="0"/>
            </a:br>
            <a:endParaRPr lang="en-ZA" sz="2000" dirty="0"/>
          </a:p>
        </p:txBody>
      </p:sp>
      <p:sp>
        <p:nvSpPr>
          <p:cNvPr id="2" name="Slide Number Placeholder 1">
            <a:extLst>
              <a:ext uri="{FF2B5EF4-FFF2-40B4-BE49-F238E27FC236}">
                <a16:creationId xmlns:a16="http://schemas.microsoft.com/office/drawing/2014/main" id="{6A128ABA-922A-D014-BFCB-D27E1B4CD1A4}"/>
              </a:ext>
            </a:extLst>
          </p:cNvPr>
          <p:cNvSpPr>
            <a:spLocks noGrp="1"/>
          </p:cNvSpPr>
          <p:nvPr>
            <p:ph type="sldNum" sz="quarter" idx="15"/>
          </p:nvPr>
        </p:nvSpPr>
        <p:spPr/>
        <p:txBody>
          <a:bodyPr/>
          <a:lstStyle/>
          <a:p>
            <a:fld id="{18D65601-5AE2-46FC-B138-694DDD2B510D}" type="slidenum">
              <a:rPr lang="en-US" smtClean="0"/>
              <a:pPr/>
              <a:t>50</a:t>
            </a:fld>
            <a:endParaRPr lang="en-US" dirty="0"/>
          </a:p>
        </p:txBody>
      </p:sp>
      <p:sp>
        <p:nvSpPr>
          <p:cNvPr id="6" name="Table Placeholder 5">
            <a:extLst>
              <a:ext uri="{FF2B5EF4-FFF2-40B4-BE49-F238E27FC236}">
                <a16:creationId xmlns:a16="http://schemas.microsoft.com/office/drawing/2014/main" id="{5CFA14E6-C26D-1784-E3CC-A934FDDA961F}"/>
              </a:ext>
            </a:extLst>
          </p:cNvPr>
          <p:cNvSpPr>
            <a:spLocks noGrp="1"/>
          </p:cNvSpPr>
          <p:nvPr>
            <p:ph type="tbl" sz="quarter" idx="10"/>
          </p:nvPr>
        </p:nvSpPr>
        <p:spPr>
          <a:xfrm>
            <a:off x="996696" y="1344168"/>
            <a:ext cx="8714231" cy="4818888"/>
          </a:xfrm>
        </p:spPr>
        <p:txBody>
          <a:bodyPr>
            <a:normAutofit fontScale="70000" lnSpcReduction="20000"/>
          </a:bodyPr>
          <a:lstStyle/>
          <a:p>
            <a:pPr marL="0" indent="0">
              <a:buNone/>
            </a:pPr>
            <a:r>
              <a:rPr lang="en-US" dirty="0"/>
              <a:t>• Established a statewide floating homestead exemption limited to the primary</a:t>
            </a:r>
          </a:p>
          <a:p>
            <a:pPr marL="0" indent="0">
              <a:buNone/>
            </a:pPr>
            <a:r>
              <a:rPr lang="en-US" dirty="0"/>
              <a:t>residence, 5.00 acres or for CUV/FLPA properties, the excluded underlying acreage</a:t>
            </a:r>
          </a:p>
          <a:p>
            <a:pPr marL="0" indent="0">
              <a:buNone/>
            </a:pPr>
            <a:r>
              <a:rPr lang="en-US" dirty="0"/>
              <a:t>for residence.</a:t>
            </a:r>
          </a:p>
          <a:p>
            <a:pPr marL="0" indent="0">
              <a:buNone/>
            </a:pPr>
            <a:r>
              <a:rPr lang="en-US" dirty="0"/>
              <a:t>• The 2024 final value will be the “base year” value for 2025.</a:t>
            </a:r>
          </a:p>
          <a:p>
            <a:pPr marL="0" indent="0">
              <a:buNone/>
            </a:pPr>
            <a:r>
              <a:rPr lang="en-US" dirty="0"/>
              <a:t>• Department of Revenue shall adopt an inflationary adjustment to be applied to</a:t>
            </a:r>
          </a:p>
          <a:p>
            <a:pPr marL="0" indent="0">
              <a:buNone/>
            </a:pPr>
            <a:r>
              <a:rPr lang="en-US" dirty="0"/>
              <a:t>existing “base year” exemptions for year 2026.</a:t>
            </a:r>
          </a:p>
          <a:p>
            <a:pPr marL="0" indent="0">
              <a:buNone/>
            </a:pPr>
            <a:r>
              <a:rPr lang="en-US" dirty="0"/>
              <a:t>• Allows governing authority to opt-out of statewide exemption on or before March</a:t>
            </a:r>
          </a:p>
          <a:p>
            <a:pPr marL="0" indent="0">
              <a:buNone/>
            </a:pPr>
            <a:r>
              <a:rPr lang="en-US" dirty="0"/>
              <a:t>1, 2025</a:t>
            </a:r>
          </a:p>
          <a:p>
            <a:pPr marL="0" indent="0">
              <a:buNone/>
            </a:pPr>
            <a:r>
              <a:rPr lang="en-US" dirty="0"/>
              <a:t>• If an authority has opted-out, they have until March 1, 2029 to opt back in.</a:t>
            </a:r>
          </a:p>
          <a:p>
            <a:pPr marL="0" indent="0">
              <a:buNone/>
            </a:pPr>
            <a:r>
              <a:rPr lang="en-US" dirty="0"/>
              <a:t>• Levying authority must provide the estimated millage rate rollback to the BOA &amp;</a:t>
            </a:r>
          </a:p>
          <a:p>
            <a:pPr marL="0" indent="0">
              <a:buNone/>
            </a:pPr>
            <a:r>
              <a:rPr lang="en-US" dirty="0"/>
              <a:t>TCO no less than 15 days of the postmark of the notice of assessment to avoid</a:t>
            </a:r>
          </a:p>
          <a:p>
            <a:pPr marL="0" indent="0">
              <a:buNone/>
            </a:pPr>
            <a:r>
              <a:rPr lang="en-US" dirty="0"/>
              <a:t>having their estimated tax on the notice.</a:t>
            </a:r>
          </a:p>
          <a:p>
            <a:pPr marL="0" indent="0">
              <a:buNone/>
            </a:pPr>
            <a:r>
              <a:rPr lang="en-US" dirty="0"/>
              <a:t>• Allows property owners to file for homestead exemption during the 45-day appeal</a:t>
            </a:r>
          </a:p>
          <a:p>
            <a:pPr marL="0" indent="0">
              <a:buNone/>
            </a:pPr>
            <a:r>
              <a:rPr lang="en-US" dirty="0"/>
              <a:t>period</a:t>
            </a:r>
          </a:p>
          <a:p>
            <a:pPr marL="0" indent="0">
              <a:buNone/>
            </a:pPr>
            <a:r>
              <a:rPr lang="en-US" dirty="0"/>
              <a:t>• Department of Revenue has adopted a new assessment notice.</a:t>
            </a:r>
            <a:endParaRPr lang="en-US" b="1" dirty="0">
              <a:solidFill>
                <a:schemeClr val="accent2">
                  <a:lumMod val="75000"/>
                </a:schemeClr>
              </a:solidFill>
            </a:endParaRPr>
          </a:p>
        </p:txBody>
      </p:sp>
    </p:spTree>
    <p:extLst>
      <p:ext uri="{BB962C8B-B14F-4D97-AF65-F5344CB8AC3E}">
        <p14:creationId xmlns:p14="http://schemas.microsoft.com/office/powerpoint/2010/main" val="5374608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CD2EC92-AB01-DE52-F534-8611B37B2E51}"/>
              </a:ext>
            </a:extLst>
          </p:cNvPr>
          <p:cNvSpPr txBox="1"/>
          <p:nvPr/>
        </p:nvSpPr>
        <p:spPr>
          <a:xfrm>
            <a:off x="1234440" y="1069848"/>
            <a:ext cx="8659368" cy="1908215"/>
          </a:xfrm>
          <a:prstGeom prst="rect">
            <a:avLst/>
          </a:prstGeom>
          <a:noFill/>
        </p:spPr>
        <p:txBody>
          <a:bodyPr wrap="square" rtlCol="0">
            <a:spAutoFit/>
          </a:bodyPr>
          <a:lstStyle/>
          <a:p>
            <a:r>
              <a:rPr lang="en-US" sz="2800" b="1" dirty="0"/>
              <a:t>Who should owners contact if they have questions?</a:t>
            </a:r>
          </a:p>
          <a:p>
            <a:endParaRPr lang="en-US" dirty="0"/>
          </a:p>
          <a:p>
            <a:endParaRPr lang="en-US" dirty="0"/>
          </a:p>
          <a:p>
            <a:r>
              <a:rPr lang="en-US" dirty="0"/>
              <a:t>Owners are more than welcome to contact the Board of Assessors office, and they will be more than happy to assist. </a:t>
            </a:r>
          </a:p>
          <a:p>
            <a:endParaRPr lang="en-US" dirty="0"/>
          </a:p>
        </p:txBody>
      </p:sp>
      <p:sp>
        <p:nvSpPr>
          <p:cNvPr id="7" name="TextBox 6">
            <a:extLst>
              <a:ext uri="{FF2B5EF4-FFF2-40B4-BE49-F238E27FC236}">
                <a16:creationId xmlns:a16="http://schemas.microsoft.com/office/drawing/2014/main" id="{1F61F457-11E7-50E7-257D-BFB368282172}"/>
              </a:ext>
            </a:extLst>
          </p:cNvPr>
          <p:cNvSpPr txBox="1"/>
          <p:nvPr/>
        </p:nvSpPr>
        <p:spPr>
          <a:xfrm>
            <a:off x="2898648" y="4218492"/>
            <a:ext cx="9390888" cy="1569660"/>
          </a:xfrm>
          <a:prstGeom prst="rect">
            <a:avLst/>
          </a:prstGeom>
          <a:noFill/>
        </p:spPr>
        <p:txBody>
          <a:bodyPr wrap="square" rtlCol="0">
            <a:spAutoFit/>
          </a:bodyPr>
          <a:lstStyle/>
          <a:p>
            <a:r>
              <a:rPr lang="en-US" sz="2400" dirty="0"/>
              <a:t>Phone		770-307-3108</a:t>
            </a:r>
          </a:p>
          <a:p>
            <a:r>
              <a:rPr lang="en-US" sz="2400" dirty="0"/>
              <a:t>Email		</a:t>
            </a:r>
            <a:r>
              <a:rPr lang="en-US" sz="2400" dirty="0">
                <a:hlinkClick r:id="rId2">
                  <a:extLst>
                    <a:ext uri="{A12FA001-AC4F-418D-AE19-62706E023703}">
                      <ahyp:hlinkClr xmlns:ahyp="http://schemas.microsoft.com/office/drawing/2018/hyperlinkcolor" val="tx"/>
                    </a:ext>
                  </a:extLst>
                </a:hlinkClick>
              </a:rPr>
              <a:t>Kwheeler@barrowga.org</a:t>
            </a:r>
            <a:endParaRPr lang="en-US" sz="2400" dirty="0"/>
          </a:p>
          <a:p>
            <a:r>
              <a:rPr lang="en-US" sz="2400" dirty="0"/>
              <a:t>Office		30 N Broad St, Winder Ga 30680</a:t>
            </a:r>
          </a:p>
          <a:p>
            <a:endParaRPr lang="en-US" sz="2400" dirty="0"/>
          </a:p>
        </p:txBody>
      </p:sp>
    </p:spTree>
    <p:extLst>
      <p:ext uri="{BB962C8B-B14F-4D97-AF65-F5344CB8AC3E}">
        <p14:creationId xmlns:p14="http://schemas.microsoft.com/office/powerpoint/2010/main" val="704370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61384-8C2A-AC46-D296-2DF95CBF10BB}"/>
              </a:ext>
            </a:extLst>
          </p:cNvPr>
          <p:cNvSpPr>
            <a:spLocks noGrp="1"/>
          </p:cNvSpPr>
          <p:nvPr>
            <p:ph type="title"/>
          </p:nvPr>
        </p:nvSpPr>
        <p:spPr>
          <a:xfrm>
            <a:off x="-1814897" y="80617"/>
            <a:ext cx="10115939" cy="586895"/>
          </a:xfrm>
        </p:spPr>
        <p:txBody>
          <a:bodyPr>
            <a:normAutofit fontScale="90000"/>
          </a:bodyPr>
          <a:lstStyle/>
          <a:p>
            <a:r>
              <a:rPr lang="en-US" dirty="0"/>
              <a:t>Constitutional Amendment </a:t>
            </a:r>
            <a:endParaRPr lang="en-ZA" dirty="0"/>
          </a:p>
        </p:txBody>
      </p:sp>
      <p:sp>
        <p:nvSpPr>
          <p:cNvPr id="3" name="Text Placeholder 2">
            <a:extLst>
              <a:ext uri="{FF2B5EF4-FFF2-40B4-BE49-F238E27FC236}">
                <a16:creationId xmlns:a16="http://schemas.microsoft.com/office/drawing/2014/main" id="{FEF606B8-D15C-3916-2C66-49DEC593A3C2}"/>
              </a:ext>
            </a:extLst>
          </p:cNvPr>
          <p:cNvSpPr>
            <a:spLocks noGrp="1"/>
          </p:cNvSpPr>
          <p:nvPr>
            <p:ph type="body" sz="quarter" idx="12"/>
          </p:nvPr>
        </p:nvSpPr>
        <p:spPr>
          <a:xfrm>
            <a:off x="-2409257" y="561471"/>
            <a:ext cx="10115939" cy="1762783"/>
          </a:xfrm>
        </p:spPr>
        <p:txBody>
          <a:bodyPr/>
          <a:lstStyle/>
          <a:p>
            <a:r>
              <a:rPr lang="en-US" u="sng" dirty="0"/>
              <a:t>House Resolution 1022</a:t>
            </a:r>
          </a:p>
        </p:txBody>
      </p:sp>
      <p:pic>
        <p:nvPicPr>
          <p:cNvPr id="3074" name="Picture 2" descr="election official says • Georgia Recorder">
            <a:extLst>
              <a:ext uri="{FF2B5EF4-FFF2-40B4-BE49-F238E27FC236}">
                <a16:creationId xmlns:a16="http://schemas.microsoft.com/office/drawing/2014/main" id="{92725B6A-8380-28F0-61D6-1F1692AF12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938" y="1004559"/>
            <a:ext cx="4786312" cy="35291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ext, letter&#10;&#10;AI-generated content may be incorrect.">
            <a:extLst>
              <a:ext uri="{FF2B5EF4-FFF2-40B4-BE49-F238E27FC236}">
                <a16:creationId xmlns:a16="http://schemas.microsoft.com/office/drawing/2014/main" id="{92C45720-C682-BF00-DBB5-5D3405980684}"/>
              </a:ext>
            </a:extLst>
          </p:cNvPr>
          <p:cNvPicPr>
            <a:picLocks noChangeAspect="1"/>
          </p:cNvPicPr>
          <p:nvPr/>
        </p:nvPicPr>
        <p:blipFill>
          <a:blip r:embed="rId3"/>
          <a:stretch>
            <a:fillRect/>
          </a:stretch>
        </p:blipFill>
        <p:spPr>
          <a:xfrm>
            <a:off x="5928889" y="1004559"/>
            <a:ext cx="6068272" cy="3529188"/>
          </a:xfrm>
          <a:prstGeom prst="rect">
            <a:avLst/>
          </a:prstGeom>
        </p:spPr>
      </p:pic>
      <p:sp>
        <p:nvSpPr>
          <p:cNvPr id="6" name="TextBox 5">
            <a:extLst>
              <a:ext uri="{FF2B5EF4-FFF2-40B4-BE49-F238E27FC236}">
                <a16:creationId xmlns:a16="http://schemas.microsoft.com/office/drawing/2014/main" id="{AB464159-13E1-F6AF-D01E-7CE987637F38}"/>
              </a:ext>
            </a:extLst>
          </p:cNvPr>
          <p:cNvSpPr txBox="1"/>
          <p:nvPr/>
        </p:nvSpPr>
        <p:spPr>
          <a:xfrm>
            <a:off x="6324765" y="5568987"/>
            <a:ext cx="5065810" cy="369332"/>
          </a:xfrm>
          <a:prstGeom prst="rect">
            <a:avLst/>
          </a:prstGeom>
          <a:noFill/>
        </p:spPr>
        <p:txBody>
          <a:bodyPr wrap="none" rtlCol="0">
            <a:spAutoFit/>
          </a:bodyPr>
          <a:lstStyle/>
          <a:p>
            <a:r>
              <a:rPr lang="en-US" dirty="0"/>
              <a:t>November 5</a:t>
            </a:r>
            <a:r>
              <a:rPr lang="en-US" baseline="30000" dirty="0"/>
              <a:t>th</a:t>
            </a:r>
            <a:r>
              <a:rPr lang="en-US" dirty="0"/>
              <a:t> Statewide Referendum (HR1022)</a:t>
            </a:r>
          </a:p>
        </p:txBody>
      </p:sp>
    </p:spTree>
    <p:extLst>
      <p:ext uri="{BB962C8B-B14F-4D97-AF65-F5344CB8AC3E}">
        <p14:creationId xmlns:p14="http://schemas.microsoft.com/office/powerpoint/2010/main" val="4011334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6F71E8-8D71-9405-3A01-01C3B8F86877}"/>
              </a:ext>
            </a:extLst>
          </p:cNvPr>
          <p:cNvSpPr>
            <a:spLocks noGrp="1"/>
          </p:cNvSpPr>
          <p:nvPr>
            <p:ph type="title"/>
          </p:nvPr>
        </p:nvSpPr>
        <p:spPr>
          <a:xfrm>
            <a:off x="1468814" y="503852"/>
            <a:ext cx="9808773" cy="1427585"/>
          </a:xfrm>
        </p:spPr>
        <p:txBody>
          <a:bodyPr/>
          <a:lstStyle/>
          <a:p>
            <a:r>
              <a:rPr lang="en-US" dirty="0"/>
              <a:t>November 5</a:t>
            </a:r>
            <a:r>
              <a:rPr lang="en-US" baseline="30000" dirty="0"/>
              <a:t>th</a:t>
            </a:r>
            <a:r>
              <a:rPr lang="en-US" dirty="0"/>
              <a:t> Voting Results </a:t>
            </a:r>
            <a:br>
              <a:rPr lang="en-US" dirty="0"/>
            </a:br>
            <a:endParaRPr lang="en-ZA" dirty="0"/>
          </a:p>
        </p:txBody>
      </p:sp>
      <p:pic>
        <p:nvPicPr>
          <p:cNvPr id="9" name="Content Placeholder 8" descr="A picture containing graphical user interface&#10;&#10;AI-generated content may be incorrect.">
            <a:extLst>
              <a:ext uri="{FF2B5EF4-FFF2-40B4-BE49-F238E27FC236}">
                <a16:creationId xmlns:a16="http://schemas.microsoft.com/office/drawing/2014/main" id="{6002585F-9ACD-E052-085A-4E0D0D0D753B}"/>
              </a:ext>
            </a:extLst>
          </p:cNvPr>
          <p:cNvPicPr>
            <a:picLocks noGrp="1" noChangeAspect="1"/>
          </p:cNvPicPr>
          <p:nvPr>
            <p:ph sz="quarter" idx="12"/>
          </p:nvPr>
        </p:nvPicPr>
        <p:blipFill>
          <a:blip r:embed="rId2"/>
          <a:stretch>
            <a:fillRect/>
          </a:stretch>
        </p:blipFill>
        <p:spPr>
          <a:xfrm>
            <a:off x="1186336" y="4436097"/>
            <a:ext cx="9367837" cy="1833460"/>
          </a:xfrm>
        </p:spPr>
      </p:pic>
      <p:pic>
        <p:nvPicPr>
          <p:cNvPr id="7" name="Content Placeholder 6" descr="A picture containing graphical user interface&#10;&#10;AI-generated content may be incorrect.">
            <a:extLst>
              <a:ext uri="{FF2B5EF4-FFF2-40B4-BE49-F238E27FC236}">
                <a16:creationId xmlns:a16="http://schemas.microsoft.com/office/drawing/2014/main" id="{0BB40342-4E78-DCF2-05E8-B96ED1811CAD}"/>
              </a:ext>
            </a:extLst>
          </p:cNvPr>
          <p:cNvPicPr>
            <a:picLocks noGrp="1" noChangeAspect="1"/>
          </p:cNvPicPr>
          <p:nvPr>
            <p:ph sz="quarter" idx="11"/>
          </p:nvPr>
        </p:nvPicPr>
        <p:blipFill>
          <a:blip r:embed="rId3"/>
          <a:stretch>
            <a:fillRect/>
          </a:stretch>
        </p:blipFill>
        <p:spPr>
          <a:xfrm>
            <a:off x="1186336" y="2004236"/>
            <a:ext cx="9367837" cy="1836267"/>
          </a:xfrm>
        </p:spPr>
      </p:pic>
      <p:sp>
        <p:nvSpPr>
          <p:cNvPr id="5" name="Slide Number Placeholder 4">
            <a:extLst>
              <a:ext uri="{FF2B5EF4-FFF2-40B4-BE49-F238E27FC236}">
                <a16:creationId xmlns:a16="http://schemas.microsoft.com/office/drawing/2014/main" id="{A34518A5-1C9D-79F3-349C-3E7AAFD98951}"/>
              </a:ext>
            </a:extLst>
          </p:cNvPr>
          <p:cNvSpPr>
            <a:spLocks noGrp="1"/>
          </p:cNvSpPr>
          <p:nvPr>
            <p:ph type="sldNum" sz="quarter" idx="15"/>
          </p:nvPr>
        </p:nvSpPr>
        <p:spPr/>
        <p:txBody>
          <a:bodyPr/>
          <a:lstStyle/>
          <a:p>
            <a:fld id="{18D65601-5AE2-46FC-B138-694DDD2B510D}" type="slidenum">
              <a:rPr lang="en-US" smtClean="0"/>
              <a:pPr/>
              <a:t>7</a:t>
            </a:fld>
            <a:endParaRPr lang="en-US" dirty="0"/>
          </a:p>
        </p:txBody>
      </p:sp>
      <p:sp>
        <p:nvSpPr>
          <p:cNvPr id="10" name="TextBox 9">
            <a:extLst>
              <a:ext uri="{FF2B5EF4-FFF2-40B4-BE49-F238E27FC236}">
                <a16:creationId xmlns:a16="http://schemas.microsoft.com/office/drawing/2014/main" id="{F79D777E-97A2-8842-1D1B-0A0531736249}"/>
              </a:ext>
            </a:extLst>
          </p:cNvPr>
          <p:cNvSpPr txBox="1"/>
          <p:nvPr/>
        </p:nvSpPr>
        <p:spPr>
          <a:xfrm>
            <a:off x="7383294" y="1604126"/>
            <a:ext cx="3803618" cy="400110"/>
          </a:xfrm>
          <a:prstGeom prst="rect">
            <a:avLst/>
          </a:prstGeom>
          <a:noFill/>
        </p:spPr>
        <p:txBody>
          <a:bodyPr wrap="square" rtlCol="0">
            <a:spAutoFit/>
          </a:bodyPr>
          <a:lstStyle/>
          <a:p>
            <a:r>
              <a:rPr lang="en-US" sz="2000" b="1" dirty="0"/>
              <a:t>Statewide Election Results </a:t>
            </a:r>
          </a:p>
        </p:txBody>
      </p:sp>
      <p:sp>
        <p:nvSpPr>
          <p:cNvPr id="11" name="TextBox 10">
            <a:extLst>
              <a:ext uri="{FF2B5EF4-FFF2-40B4-BE49-F238E27FC236}">
                <a16:creationId xmlns:a16="http://schemas.microsoft.com/office/drawing/2014/main" id="{68511286-89D6-CC42-4FED-6BB01F8FB6FB}"/>
              </a:ext>
            </a:extLst>
          </p:cNvPr>
          <p:cNvSpPr txBox="1"/>
          <p:nvPr/>
        </p:nvSpPr>
        <p:spPr>
          <a:xfrm>
            <a:off x="6749926" y="4035987"/>
            <a:ext cx="3804247" cy="400110"/>
          </a:xfrm>
          <a:prstGeom prst="rect">
            <a:avLst/>
          </a:prstGeom>
          <a:noFill/>
        </p:spPr>
        <p:txBody>
          <a:bodyPr wrap="none" rtlCol="0">
            <a:spAutoFit/>
          </a:bodyPr>
          <a:lstStyle/>
          <a:p>
            <a:r>
              <a:rPr lang="en-US" sz="2000" b="1" dirty="0"/>
              <a:t>Barrow County Election Results</a:t>
            </a:r>
          </a:p>
        </p:txBody>
      </p:sp>
    </p:spTree>
    <p:extLst>
      <p:ext uri="{BB962C8B-B14F-4D97-AF65-F5344CB8AC3E}">
        <p14:creationId xmlns:p14="http://schemas.microsoft.com/office/powerpoint/2010/main" val="554382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C15354-374E-4710-792F-592E588BAAE2}"/>
              </a:ext>
            </a:extLst>
          </p:cNvPr>
          <p:cNvSpPr>
            <a:spLocks noGrp="1"/>
          </p:cNvSpPr>
          <p:nvPr>
            <p:ph type="title"/>
          </p:nvPr>
        </p:nvSpPr>
        <p:spPr>
          <a:xfrm>
            <a:off x="972766" y="126461"/>
            <a:ext cx="10304821" cy="1128408"/>
          </a:xfrm>
        </p:spPr>
        <p:txBody>
          <a:bodyPr anchor="ctr">
            <a:normAutofit/>
          </a:bodyPr>
          <a:lstStyle/>
          <a:p>
            <a:r>
              <a:rPr lang="en-US" dirty="0"/>
              <a:t>Floating Homestead</a:t>
            </a:r>
            <a:br>
              <a:rPr lang="en-US" dirty="0"/>
            </a:br>
            <a:r>
              <a:rPr lang="en-US"/>
              <a:t>House Bill 581</a:t>
            </a:r>
            <a:endParaRPr lang="en-ZA"/>
          </a:p>
        </p:txBody>
      </p:sp>
      <p:sp>
        <p:nvSpPr>
          <p:cNvPr id="2" name="Content Placeholder 1">
            <a:extLst>
              <a:ext uri="{FF2B5EF4-FFF2-40B4-BE49-F238E27FC236}">
                <a16:creationId xmlns:a16="http://schemas.microsoft.com/office/drawing/2014/main" id="{F7CE9E18-F4C2-3B3A-348B-BE5512664CA8}"/>
              </a:ext>
            </a:extLst>
          </p:cNvPr>
          <p:cNvSpPr>
            <a:spLocks noGrp="1"/>
          </p:cNvSpPr>
          <p:nvPr>
            <p:ph sz="quarter" idx="12"/>
          </p:nvPr>
        </p:nvSpPr>
        <p:spPr>
          <a:xfrm>
            <a:off x="1381119" y="1254869"/>
            <a:ext cx="4627186" cy="880352"/>
          </a:xfrm>
        </p:spPr>
        <p:txBody>
          <a:bodyPr>
            <a:normAutofit/>
          </a:bodyPr>
          <a:lstStyle/>
          <a:p>
            <a:r>
              <a:rPr lang="en-US" sz="2400" b="1" dirty="0">
                <a:solidFill>
                  <a:schemeClr val="accent3">
                    <a:lumMod val="50000"/>
                  </a:schemeClr>
                </a:solidFill>
              </a:rPr>
              <a:t>What is floating homestead?</a:t>
            </a:r>
          </a:p>
        </p:txBody>
      </p:sp>
      <p:sp>
        <p:nvSpPr>
          <p:cNvPr id="4" name="Content Placeholder 3">
            <a:extLst>
              <a:ext uri="{FF2B5EF4-FFF2-40B4-BE49-F238E27FC236}">
                <a16:creationId xmlns:a16="http://schemas.microsoft.com/office/drawing/2014/main" id="{685D951B-D6C0-AB0A-0FFD-23670BE643EE}"/>
              </a:ext>
            </a:extLst>
          </p:cNvPr>
          <p:cNvSpPr>
            <a:spLocks noGrp="1"/>
          </p:cNvSpPr>
          <p:nvPr>
            <p:ph sz="quarter" idx="11"/>
          </p:nvPr>
        </p:nvSpPr>
        <p:spPr>
          <a:xfrm>
            <a:off x="1381119" y="1833283"/>
            <a:ext cx="8585841" cy="736181"/>
          </a:xfrm>
        </p:spPr>
        <p:txBody>
          <a:bodyPr>
            <a:normAutofit fontScale="92500" lnSpcReduction="20000"/>
          </a:bodyPr>
          <a:lstStyle/>
          <a:p>
            <a:r>
              <a:rPr lang="en-US" dirty="0"/>
              <a:t>A floating homestead is a special type of homestead exemption designed to offset inflationary increases in value. </a:t>
            </a:r>
          </a:p>
          <a:p>
            <a:endParaRPr lang="en-US" dirty="0"/>
          </a:p>
        </p:txBody>
      </p:sp>
      <p:sp>
        <p:nvSpPr>
          <p:cNvPr id="5" name="Slide Number Placeholder 4">
            <a:extLst>
              <a:ext uri="{FF2B5EF4-FFF2-40B4-BE49-F238E27FC236}">
                <a16:creationId xmlns:a16="http://schemas.microsoft.com/office/drawing/2014/main" id="{25756543-DA8C-CEE2-0E13-19DE61C1349B}"/>
              </a:ext>
            </a:extLst>
          </p:cNvPr>
          <p:cNvSpPr>
            <a:spLocks noGrp="1"/>
          </p:cNvSpPr>
          <p:nvPr>
            <p:ph type="sldNum" sz="quarter" idx="15"/>
          </p:nvPr>
        </p:nvSpPr>
        <p:spPr>
          <a:xfrm>
            <a:off x="412136" y="5943601"/>
            <a:ext cx="968983" cy="651912"/>
          </a:xfrm>
        </p:spPr>
        <p:txBody>
          <a:bodyPr anchor="ctr">
            <a:normAutofit/>
          </a:bodyPr>
          <a:lstStyle/>
          <a:p>
            <a:pPr>
              <a:spcAft>
                <a:spcPts val="600"/>
              </a:spcAft>
            </a:pPr>
            <a:fld id="{18D65601-5AE2-46FC-B138-694DDD2B510D}" type="slidenum">
              <a:rPr lang="en-US" smtClean="0"/>
              <a:pPr>
                <a:spcAft>
                  <a:spcPts val="600"/>
                </a:spcAft>
              </a:pPr>
              <a:t>8</a:t>
            </a:fld>
            <a:endParaRPr lang="en-US"/>
          </a:p>
        </p:txBody>
      </p:sp>
      <p:sp>
        <p:nvSpPr>
          <p:cNvPr id="6" name="TextBox 5">
            <a:extLst>
              <a:ext uri="{FF2B5EF4-FFF2-40B4-BE49-F238E27FC236}">
                <a16:creationId xmlns:a16="http://schemas.microsoft.com/office/drawing/2014/main" id="{C4F73D99-C3C2-58B1-BECF-BEAE862306C6}"/>
              </a:ext>
            </a:extLst>
          </p:cNvPr>
          <p:cNvSpPr txBox="1"/>
          <p:nvPr/>
        </p:nvSpPr>
        <p:spPr>
          <a:xfrm>
            <a:off x="1381119" y="2778546"/>
            <a:ext cx="3629793" cy="2062103"/>
          </a:xfrm>
          <a:prstGeom prst="rect">
            <a:avLst/>
          </a:prstGeom>
          <a:noFill/>
        </p:spPr>
        <p:txBody>
          <a:bodyPr wrap="square" rtlCol="0">
            <a:spAutoFit/>
          </a:bodyPr>
          <a:lstStyle/>
          <a:p>
            <a:pPr marL="342900" indent="-342900">
              <a:buFont typeface="Arial" panose="020B0604020202020204" pitchFamily="34" charset="0"/>
              <a:buChar char="•"/>
            </a:pPr>
            <a:r>
              <a:rPr lang="en-US" sz="3200" dirty="0"/>
              <a:t>It is also referred to as a base-year or value offset exemption. </a:t>
            </a:r>
          </a:p>
        </p:txBody>
      </p:sp>
      <p:pic>
        <p:nvPicPr>
          <p:cNvPr id="8" name="Picture 7">
            <a:extLst>
              <a:ext uri="{FF2B5EF4-FFF2-40B4-BE49-F238E27FC236}">
                <a16:creationId xmlns:a16="http://schemas.microsoft.com/office/drawing/2014/main" id="{EB580FB1-D10B-2809-9BC5-766DFD5C308C}"/>
              </a:ext>
            </a:extLst>
          </p:cNvPr>
          <p:cNvPicPr>
            <a:picLocks noChangeAspect="1"/>
          </p:cNvPicPr>
          <p:nvPr/>
        </p:nvPicPr>
        <p:blipFill>
          <a:blip r:embed="rId2"/>
          <a:stretch>
            <a:fillRect/>
          </a:stretch>
        </p:blipFill>
        <p:spPr>
          <a:xfrm>
            <a:off x="5419265" y="2250566"/>
            <a:ext cx="5858322" cy="3813048"/>
          </a:xfrm>
          <a:prstGeom prst="rect">
            <a:avLst/>
          </a:prstGeom>
        </p:spPr>
      </p:pic>
    </p:spTree>
    <p:extLst>
      <p:ext uri="{BB962C8B-B14F-4D97-AF65-F5344CB8AC3E}">
        <p14:creationId xmlns:p14="http://schemas.microsoft.com/office/powerpoint/2010/main" val="2302010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2EF1C1-5933-D909-38D2-D22F630A85FE}"/>
              </a:ext>
            </a:extLst>
          </p:cNvPr>
          <p:cNvSpPr>
            <a:spLocks noGrp="1"/>
          </p:cNvSpPr>
          <p:nvPr>
            <p:ph type="title"/>
          </p:nvPr>
        </p:nvSpPr>
        <p:spPr>
          <a:xfrm>
            <a:off x="1468814" y="503852"/>
            <a:ext cx="9808773" cy="1427585"/>
          </a:xfrm>
        </p:spPr>
        <p:txBody>
          <a:bodyPr/>
          <a:lstStyle/>
          <a:p>
            <a:r>
              <a:rPr lang="en-US" dirty="0"/>
              <a:t>Floating Homestead </a:t>
            </a:r>
            <a:br>
              <a:rPr lang="en-US" dirty="0"/>
            </a:br>
            <a:r>
              <a:rPr lang="en-US" sz="1800" dirty="0"/>
              <a:t>House Bill 581</a:t>
            </a:r>
            <a:endParaRPr lang="en-ZA" sz="1800" dirty="0"/>
          </a:p>
        </p:txBody>
      </p:sp>
      <p:sp>
        <p:nvSpPr>
          <p:cNvPr id="2" name="Slide Number Placeholder 1">
            <a:extLst>
              <a:ext uri="{FF2B5EF4-FFF2-40B4-BE49-F238E27FC236}">
                <a16:creationId xmlns:a16="http://schemas.microsoft.com/office/drawing/2014/main" id="{C1D94129-1999-7159-E6E3-7D6C478655BD}"/>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9</a:t>
            </a:fld>
            <a:endParaRPr lang="en-US" dirty="0"/>
          </a:p>
        </p:txBody>
      </p:sp>
      <p:sp>
        <p:nvSpPr>
          <p:cNvPr id="3" name="Content Placeholder 2">
            <a:extLst>
              <a:ext uri="{FF2B5EF4-FFF2-40B4-BE49-F238E27FC236}">
                <a16:creationId xmlns:a16="http://schemas.microsoft.com/office/drawing/2014/main" id="{43B3004F-891E-E0B4-FC2D-A5949EC33A3D}"/>
              </a:ext>
            </a:extLst>
          </p:cNvPr>
          <p:cNvSpPr>
            <a:spLocks noGrp="1"/>
          </p:cNvSpPr>
          <p:nvPr>
            <p:ph sz="quarter" idx="11"/>
          </p:nvPr>
        </p:nvSpPr>
        <p:spPr>
          <a:xfrm>
            <a:off x="1468809" y="2052736"/>
            <a:ext cx="9808773" cy="4800598"/>
          </a:xfrm>
        </p:spPr>
        <p:txBody>
          <a:bodyPr/>
          <a:lstStyle/>
          <a:p>
            <a:r>
              <a:rPr lang="en-US" dirty="0"/>
              <a:t>It works by increasing the value of the exemption to offset inflation. </a:t>
            </a:r>
          </a:p>
          <a:p>
            <a:endParaRPr lang="en-US" dirty="0"/>
          </a:p>
          <a:p>
            <a:endParaRPr lang="en-US" dirty="0"/>
          </a:p>
          <a:p>
            <a:pPr marL="342900" indent="-342900">
              <a:buFont typeface="Arial" panose="020B0604020202020204" pitchFamily="34" charset="0"/>
              <a:buChar char="•"/>
            </a:pPr>
            <a:r>
              <a:rPr lang="en-US" dirty="0"/>
              <a:t>For example, if a property had a taxable value of </a:t>
            </a:r>
            <a:r>
              <a:rPr lang="en-US" b="1" i="1" dirty="0"/>
              <a:t>$100,000 </a:t>
            </a:r>
            <a:r>
              <a:rPr lang="en-US" dirty="0"/>
              <a:t>and the taxable value increased the following year due to market changes to </a:t>
            </a:r>
            <a:r>
              <a:rPr lang="en-US" b="1" i="1" dirty="0"/>
              <a:t>$110,000</a:t>
            </a:r>
            <a:r>
              <a:rPr lang="en-US" dirty="0"/>
              <a:t>, then the exemption “floats” to be worth </a:t>
            </a:r>
            <a:r>
              <a:rPr lang="en-US" b="1" i="1" dirty="0"/>
              <a:t>$10,000 </a:t>
            </a:r>
            <a:r>
              <a:rPr lang="en-US" dirty="0"/>
              <a:t>of the taxable value so the taxpayer still pays on the original base year value of </a:t>
            </a:r>
            <a:r>
              <a:rPr lang="en-US" b="1" i="1" dirty="0"/>
              <a:t>$100,000.</a:t>
            </a:r>
          </a:p>
        </p:txBody>
      </p:sp>
      <p:sp>
        <p:nvSpPr>
          <p:cNvPr id="6" name="Picture Placeholder 5">
            <a:extLst>
              <a:ext uri="{FF2B5EF4-FFF2-40B4-BE49-F238E27FC236}">
                <a16:creationId xmlns:a16="http://schemas.microsoft.com/office/drawing/2014/main" id="{B35C7DBF-271D-75B6-778F-49661E856BE0}"/>
              </a:ext>
            </a:extLst>
          </p:cNvPr>
          <p:cNvSpPr>
            <a:spLocks noGrp="1"/>
          </p:cNvSpPr>
          <p:nvPr>
            <p:ph type="pic" sz="quarter" idx="12"/>
          </p:nvPr>
        </p:nvSpPr>
        <p:spPr>
          <a:xfrm>
            <a:off x="1468814" y="1714265"/>
            <a:ext cx="4592637" cy="434343"/>
          </a:xfrm>
        </p:spPr>
        <p:txBody>
          <a:bodyPr/>
          <a:lstStyle/>
          <a:p>
            <a:pPr algn="l"/>
            <a:r>
              <a:rPr lang="en-US" b="1" dirty="0">
                <a:solidFill>
                  <a:schemeClr val="accent3">
                    <a:lumMod val="50000"/>
                  </a:schemeClr>
                </a:solidFill>
              </a:rPr>
              <a:t>How does it work?</a:t>
            </a:r>
          </a:p>
        </p:txBody>
      </p:sp>
    </p:spTree>
    <p:extLst>
      <p:ext uri="{BB962C8B-B14F-4D97-AF65-F5344CB8AC3E}">
        <p14:creationId xmlns:p14="http://schemas.microsoft.com/office/powerpoint/2010/main" val="82250651"/>
      </p:ext>
    </p:extLst>
  </p:cSld>
  <p:clrMapOvr>
    <a:masterClrMapping/>
  </p:clrMapOvr>
</p:sld>
</file>

<file path=ppt/theme/theme1.xml><?xml version="1.0" encoding="utf-8"?>
<a:theme xmlns:a="http://schemas.openxmlformats.org/drawingml/2006/main" name="Custom">
  <a:themeElements>
    <a:clrScheme name="Custom 23">
      <a:dk1>
        <a:sysClr val="windowText" lastClr="000000"/>
      </a:dk1>
      <a:lt1>
        <a:sysClr val="window" lastClr="FFFFFF"/>
      </a:lt1>
      <a:dk2>
        <a:srgbClr val="44546A"/>
      </a:dk2>
      <a:lt2>
        <a:srgbClr val="E7E6E6"/>
      </a:lt2>
      <a:accent1>
        <a:srgbClr val="58696B"/>
      </a:accent1>
      <a:accent2>
        <a:srgbClr val="95B8BF"/>
      </a:accent2>
      <a:accent3>
        <a:srgbClr val="BFD4D9"/>
      </a:accent3>
      <a:accent4>
        <a:srgbClr val="5B4839"/>
      </a:accent4>
      <a:accent5>
        <a:srgbClr val="C3A398"/>
      </a:accent5>
      <a:accent6>
        <a:srgbClr val="CA553E"/>
      </a:accent6>
      <a:hlink>
        <a:srgbClr val="0563C1"/>
      </a:hlink>
      <a:folHlink>
        <a:srgbClr val="954F72"/>
      </a:folHlink>
    </a:clrScheme>
    <a:fontScheme name="Custom 30">
      <a:majorFont>
        <a:latin typeface="Tisa Offc Serif Pro"/>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M78544816_Win32_SL_V10" id="{8934A6D9-B969-498F-A646-4B502FD69C4E}" vid="{AA78C1C8-456D-41A9-83FC-BC8B9A8EE3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9E9DE5-EFFE-4262-A023-32732F0B66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DB7358-0BCB-4DEB-B717-C1D7CC555F05}">
  <ds:schemaRefs>
    <ds:schemaRef ds:uri="16c05727-aa75-4e4a-9b5f-8a80a1165891"/>
    <ds:schemaRef ds:uri="http://purl.org/dc/dcmitype/"/>
    <ds:schemaRef ds:uri="230e9df3-be65-4c73-a93b-d1236ebd677e"/>
    <ds:schemaRef ds:uri="http://purl.org/dc/elements/1.1/"/>
    <ds:schemaRef ds:uri="http://schemas.microsoft.com/sharepoint/v3"/>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71af3243-3dd4-4a8d-8c0d-dd76da1f02a5"/>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DE3707C-8CAB-4302-B7E1-D32E1543E05C}">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{D2A06B91-0D8F-44BC-92C1-6A81C985749E}TF3977e381-cba5-49b1-ba43-b5d865517af907ebbda9_win32-372d4d6ae720</Template>
  <TotalTime>3048</TotalTime>
  <Words>4249</Words>
  <Application>Microsoft Office PowerPoint</Application>
  <PresentationFormat>Widescreen</PresentationFormat>
  <Paragraphs>396</Paragraphs>
  <Slides>51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Yu Gothic Light</vt:lpstr>
      <vt:lpstr>Abadi Extra Light</vt:lpstr>
      <vt:lpstr>Arial</vt:lpstr>
      <vt:lpstr>Calibri</vt:lpstr>
      <vt:lpstr>Tisa Offc Serif Pro</vt:lpstr>
      <vt:lpstr>Univers Light</vt:lpstr>
      <vt:lpstr>Custom</vt:lpstr>
      <vt:lpstr> Georgia’s Floating Homestead Exemption</vt:lpstr>
      <vt:lpstr>Disclaimer </vt:lpstr>
      <vt:lpstr>PowerPoint Presentation</vt:lpstr>
      <vt:lpstr>Introduction</vt:lpstr>
      <vt:lpstr>Origins</vt:lpstr>
      <vt:lpstr>Constitutional Amendment </vt:lpstr>
      <vt:lpstr>November 5th Voting Results  </vt:lpstr>
      <vt:lpstr>Floating Homestead House Bill 581</vt:lpstr>
      <vt:lpstr>Floating Homestead  House Bill 581</vt:lpstr>
      <vt:lpstr>Floating Homestead  House Bill 581</vt:lpstr>
      <vt:lpstr>Floating Homestead House Bill 581</vt:lpstr>
      <vt:lpstr>Floating Homestead  House Bill 581</vt:lpstr>
      <vt:lpstr>Floating Homestead  House Bill 581</vt:lpstr>
      <vt:lpstr>Floating Homestead  House Bill 581</vt:lpstr>
      <vt:lpstr>Floating Homestead  House Bill 581</vt:lpstr>
      <vt:lpstr>Floating Homestead  House Bill 581</vt:lpstr>
      <vt:lpstr>Floating Homestead  House Bill 581</vt:lpstr>
      <vt:lpstr>Floating Homestead  House Bill 581</vt:lpstr>
      <vt:lpstr>Floating Homestead  House Bill 581</vt:lpstr>
      <vt:lpstr>Floating Homestead  House Bill 581</vt:lpstr>
      <vt:lpstr>Floating Homestead  House Bill 581</vt:lpstr>
      <vt:lpstr>Floating Homestead  House Bill 581</vt:lpstr>
      <vt:lpstr>Floating Homestead  House Bill 581</vt:lpstr>
      <vt:lpstr>Floating Homestead  House Bill 581</vt:lpstr>
      <vt:lpstr>Floating Homestead  House Bill 581</vt:lpstr>
      <vt:lpstr>Floating Homestead  House Bill 581</vt:lpstr>
      <vt:lpstr>Floating Homestead  House Bill 581</vt:lpstr>
      <vt:lpstr>Floating Homestead  House Bill 581</vt:lpstr>
      <vt:lpstr>Floating Homestead  House Bill 581</vt:lpstr>
      <vt:lpstr>Floating Homestead  House Bill 581</vt:lpstr>
      <vt:lpstr>Floating Homestead  House Bill 581</vt:lpstr>
      <vt:lpstr>Floating Homestead  House Bill 581</vt:lpstr>
      <vt:lpstr>Floating Homestead  House Bill 581</vt:lpstr>
      <vt:lpstr>Floating Homestead  House Bill 581</vt:lpstr>
      <vt:lpstr>Floating Homestead  House Bill 581</vt:lpstr>
      <vt:lpstr>Floating Homestead  House Bill 581</vt:lpstr>
      <vt:lpstr>Floating Homestead  House Bill 581</vt:lpstr>
      <vt:lpstr>Remove Tax Estimate on the Notice of Assessment House Bill 581</vt:lpstr>
      <vt:lpstr>Estimated Rollback House Bill 581</vt:lpstr>
      <vt:lpstr>Remove Tax Estimate on NOA House Bill 581</vt:lpstr>
      <vt:lpstr>Barrow County Board of Assessors: Understanding The Annual Notice of Assessment </vt:lpstr>
      <vt:lpstr>Remove Tax Estimate on the Notice of Assessment </vt:lpstr>
      <vt:lpstr>Estimating Property Tax</vt:lpstr>
      <vt:lpstr>Key Points  House Bill 92</vt:lpstr>
      <vt:lpstr>Key Points  House Bill 92</vt:lpstr>
      <vt:lpstr>Key Points  House Bill 92</vt:lpstr>
      <vt:lpstr>Key Points  House Bill 92</vt:lpstr>
      <vt:lpstr>Key Points  House Bill 92</vt:lpstr>
      <vt:lpstr>Key Points  House Bill 92</vt:lpstr>
      <vt:lpstr>HB 581 and HB 92 Summarized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Kyleigh Wheeler</dc:creator>
  <cp:lastModifiedBy>Kyleigh Wheeler</cp:lastModifiedBy>
  <cp:revision>4</cp:revision>
  <dcterms:created xsi:type="dcterms:W3CDTF">2025-10-27T18:09:29Z</dcterms:created>
  <dcterms:modified xsi:type="dcterms:W3CDTF">2025-11-14T21:13:45Z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